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56" r:id="rId2"/>
    <p:sldId id="257" r:id="rId3"/>
    <p:sldId id="271" r:id="rId4"/>
    <p:sldId id="272" r:id="rId5"/>
    <p:sldId id="274" r:id="rId6"/>
    <p:sldId id="273" r:id="rId7"/>
    <p:sldId id="283" r:id="rId8"/>
    <p:sldId id="275" r:id="rId9"/>
    <p:sldId id="259" r:id="rId10"/>
    <p:sldId id="261" r:id="rId11"/>
    <p:sldId id="262" r:id="rId12"/>
    <p:sldId id="276" r:id="rId13"/>
    <p:sldId id="277" r:id="rId14"/>
    <p:sldId id="278" r:id="rId15"/>
    <p:sldId id="286"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CC"/>
    <a:srgbClr val="CCECFF"/>
    <a:srgbClr val="CCFFCC"/>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3" autoAdjust="0"/>
    <p:restoredTop sz="96740" autoAdjust="0"/>
  </p:normalViewPr>
  <p:slideViewPr>
    <p:cSldViewPr snapToGrid="0">
      <p:cViewPr varScale="1">
        <p:scale>
          <a:sx n="168" d="100"/>
          <a:sy n="168" d="100"/>
        </p:scale>
        <p:origin x="40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eg>
</file>

<file path=ppt/media/image12.png>
</file>

<file path=ppt/media/image13.png>
</file>

<file path=ppt/media/image14.jpg>
</file>

<file path=ppt/media/image15.jpeg>
</file>

<file path=ppt/media/image16.jpeg>
</file>

<file path=ppt/media/image17.jpg>
</file>

<file path=ppt/media/image18.png>
</file>

<file path=ppt/media/image19.jpg>
</file>

<file path=ppt/media/image2.png>
</file>

<file path=ppt/media/image20.jp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8242394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79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cb8dbb814_5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cb8dbb814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965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985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cb8dbb814_5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cb8dbb814_5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[Sai ] – They are not</a:t>
            </a:r>
            <a:r>
              <a:rPr lang="en-US" baseline="0" dirty="0" smtClean="0"/>
              <a:t> “Inputs” – they are outputs. Inputs at the bottom. We don’t want to correlate the sites, we want to use a background (however stationary) correlation model for inference; we aren’t trying to correlate them per se, but we are trying to look for “site differentiators” that correlation provides</a:t>
            </a:r>
            <a:endParaRPr dirty="0"/>
          </a:p>
        </p:txBody>
      </p:sp>
    </p:spTree>
    <p:extLst>
      <p:ext uri="{BB962C8B-B14F-4D97-AF65-F5344CB8AC3E}">
        <p14:creationId xmlns:p14="http://schemas.microsoft.com/office/powerpoint/2010/main" val="1860657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cb8dbb814_5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cb8dbb814_5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6614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4f816fc429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4f816fc429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[Sai]</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Solves an L1 Problem for the sparsity structure of the graphical model, eliminating edges that are unimportant as a predictor. The </a:t>
            </a:r>
            <a:r>
              <a:rPr lang="en-US" sz="1100" b="0" i="0" u="none" strike="noStrike" cap="none" dirty="0" err="1" smtClean="0">
                <a:solidFill>
                  <a:srgbClr val="000000"/>
                </a:solidFill>
                <a:effectLst/>
                <a:latin typeface="Arial"/>
                <a:ea typeface="Arial"/>
                <a:cs typeface="Arial"/>
                <a:sym typeface="Arial"/>
              </a:rPr>
              <a:t>hyperparameter</a:t>
            </a:r>
            <a:r>
              <a:rPr lang="en-US" sz="1100" b="0" i="0" u="none" strike="noStrike" cap="none" dirty="0" smtClean="0">
                <a:solidFill>
                  <a:srgbClr val="000000"/>
                </a:solidFill>
                <a:effectLst/>
                <a:latin typeface="Arial"/>
                <a:ea typeface="Arial"/>
                <a:cs typeface="Arial"/>
                <a:sym typeface="Arial"/>
              </a:rPr>
              <a:t> (regularizing term) is estimated using BIC in our initial approach. This is standard</a:t>
            </a:r>
            <a:r>
              <a:rPr lang="en-US" sz="1100" b="0" i="0" u="none" strike="noStrike" cap="none" baseline="0" dirty="0" smtClean="0">
                <a:solidFill>
                  <a:srgbClr val="000000"/>
                </a:solidFill>
                <a:effectLst/>
                <a:latin typeface="Arial"/>
                <a:ea typeface="Arial"/>
                <a:cs typeface="Arial"/>
                <a:sym typeface="Arial"/>
              </a:rPr>
              <a:t> formulation, see Hastie et al.</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0773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e842307b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e842307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 LSTM (Long Short Term Memory) is the popular time-series neural network model with great results on Hurricane Prediction, and somewhat modest results on temperature prediction, according to some published research. We trained an “equivalent” LSTM, optimizing over the parameters. However, most results online using NOAA data only predict daily results and use a clustering approach with a feed-forward network or polynomial regression on top of that for  (we’re currently working on a clustering approach). </a:t>
            </a:r>
            <a:endParaRPr dirty="0"/>
          </a:p>
        </p:txBody>
      </p:sp>
    </p:spTree>
    <p:extLst>
      <p:ext uri="{BB962C8B-B14F-4D97-AF65-F5344CB8AC3E}">
        <p14:creationId xmlns:p14="http://schemas.microsoft.com/office/powerpoint/2010/main" val="50628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e842307b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e842307b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721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cb8dbb814_5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cb8dbb814_5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29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552488-6B4F-4BEF-BCD3-A7BDFEDB0A18}" type="slidenum">
              <a:rPr lang="en-US" smtClean="0"/>
              <a:t>‹#›</a:t>
            </a:fld>
            <a:endParaRPr lang="en-US"/>
          </a:p>
        </p:txBody>
      </p:sp>
    </p:spTree>
    <p:extLst>
      <p:ext uri="{BB962C8B-B14F-4D97-AF65-F5344CB8AC3E}">
        <p14:creationId xmlns:p14="http://schemas.microsoft.com/office/powerpoint/2010/main" val="3791936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lang="en-US" dirty="0" smtClean="0"/>
          </a:p>
          <a:p>
            <a:pPr lvl="1"/>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6" r:id="rId7"/>
    <p:sldLayoutId id="2147483657" r:id="rId8"/>
    <p:sldLayoutId id="2147483660"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jpg"/><Relationship Id="rId2" Type="http://schemas.openxmlformats.org/officeDocument/2006/relationships/image" Target="../media/image17.jp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jpg"/><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cpc.ncep.noaa.gov/data/teledoc/teleindcalc.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35515" y="515289"/>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dirty="0"/>
              <a:t>Long-Range </a:t>
            </a:r>
            <a:r>
              <a:rPr lang="en" sz="4000" b="1" dirty="0" smtClean="0"/>
              <a:t>Weather Forecasting Using Global Oscillations &amp; Machine Learning Approaches</a:t>
            </a:r>
            <a:endParaRPr sz="4000" b="1" dirty="0"/>
          </a:p>
        </p:txBody>
      </p:sp>
      <p:sp>
        <p:nvSpPr>
          <p:cNvPr id="55" name="Google Shape;55;p13"/>
          <p:cNvSpPr txBox="1">
            <a:spLocks noGrp="1"/>
          </p:cNvSpPr>
          <p:nvPr>
            <p:ph type="subTitle" idx="1"/>
          </p:nvPr>
        </p:nvSpPr>
        <p:spPr>
          <a:xfrm>
            <a:off x="353374" y="2956742"/>
            <a:ext cx="8412819" cy="16985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b="1" dirty="0"/>
              <a:t>Alex </a:t>
            </a:r>
            <a:r>
              <a:rPr lang="en" sz="2400" b="1" dirty="0" smtClean="0"/>
              <a:t>Grossman, Scott Bowman &amp; Sai Ravela</a:t>
            </a:r>
            <a:endParaRPr sz="2400" b="1" dirty="0"/>
          </a:p>
          <a:p>
            <a:pPr marL="0" lvl="0" indent="0" rtl="0">
              <a:spcBef>
                <a:spcPts val="0"/>
              </a:spcBef>
              <a:spcAft>
                <a:spcPts val="0"/>
              </a:spcAft>
              <a:buClr>
                <a:schemeClr val="dk1"/>
              </a:buClr>
              <a:buSzPts val="1100"/>
              <a:buFont typeface="Arial"/>
              <a:buNone/>
            </a:pPr>
            <a:r>
              <a:rPr lang="en" sz="2400" dirty="0"/>
              <a:t>Massachusetts Institute of </a:t>
            </a:r>
            <a:r>
              <a:rPr lang="en" sz="2400" dirty="0" smtClean="0"/>
              <a:t>Technology</a:t>
            </a:r>
          </a:p>
          <a:p>
            <a:pPr marL="0" lvl="0" indent="0" rtl="0">
              <a:spcBef>
                <a:spcPts val="0"/>
              </a:spcBef>
              <a:spcAft>
                <a:spcPts val="0"/>
              </a:spcAft>
              <a:buClr>
                <a:schemeClr val="dk1"/>
              </a:buClr>
              <a:buSzPts val="1100"/>
              <a:buFont typeface="Arial"/>
              <a:buNone/>
            </a:pPr>
            <a:endParaRPr lang="en" sz="2400" dirty="0"/>
          </a:p>
          <a:p>
            <a:pPr marL="0" lvl="0" indent="0" rtl="0">
              <a:spcBef>
                <a:spcPts val="0"/>
              </a:spcBef>
              <a:spcAft>
                <a:spcPts val="0"/>
              </a:spcAft>
              <a:buClr>
                <a:schemeClr val="dk1"/>
              </a:buClr>
              <a:buSzPts val="1100"/>
              <a:buFont typeface="Arial"/>
              <a:buNone/>
            </a:pPr>
            <a:r>
              <a:rPr lang="en" sz="2400" b="1" dirty="0" smtClean="0"/>
              <a:t>Fulvio Fabrizi &amp; Tom Reynolds</a:t>
            </a:r>
          </a:p>
          <a:p>
            <a:pPr marL="0" lvl="0" indent="0" rtl="0">
              <a:spcBef>
                <a:spcPts val="0"/>
              </a:spcBef>
              <a:spcAft>
                <a:spcPts val="0"/>
              </a:spcAft>
              <a:buClr>
                <a:schemeClr val="dk1"/>
              </a:buClr>
              <a:buSzPts val="1100"/>
              <a:buFont typeface="Arial"/>
              <a:buNone/>
            </a:pPr>
            <a:r>
              <a:rPr lang="en" sz="2400" dirty="0" smtClean="0"/>
              <a:t>MIT Lincoln Laboratory</a:t>
            </a:r>
            <a:endParaRPr sz="2400" dirty="0"/>
          </a:p>
          <a:p>
            <a:pPr marL="0" lvl="0" indent="0" rtl="0">
              <a:spcBef>
                <a:spcPts val="0"/>
              </a:spcBef>
              <a:spcAft>
                <a:spcPts val="0"/>
              </a:spcAft>
              <a:buNone/>
            </a:pPr>
            <a:endParaRPr sz="2400"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
        <p:nvSpPr>
          <p:cNvPr id="3" name="TextBox 2"/>
          <p:cNvSpPr txBox="1"/>
          <p:nvPr/>
        </p:nvSpPr>
        <p:spPr>
          <a:xfrm>
            <a:off x="45023" y="4793501"/>
            <a:ext cx="780983" cy="307777"/>
          </a:xfrm>
          <a:prstGeom prst="rect">
            <a:avLst/>
          </a:prstGeom>
          <a:noFill/>
        </p:spPr>
        <p:txBody>
          <a:bodyPr wrap="none" rtlCol="0">
            <a:spAutoFit/>
          </a:bodyPr>
          <a:lstStyle/>
          <a:p>
            <a:r>
              <a:rPr lang="en-US" dirty="0" smtClean="0"/>
              <a:t>3/21/19</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311700" y="445025"/>
            <a:ext cx="356688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smtClean="0"/>
              <a:t>Sample Application</a:t>
            </a:r>
            <a:endParaRPr b="1" dirty="0"/>
          </a:p>
        </p:txBody>
      </p:sp>
      <p:sp>
        <p:nvSpPr>
          <p:cNvPr id="115" name="Google Shape;11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r>
              <a:rPr lang="en" dirty="0"/>
              <a:t>Initial </a:t>
            </a:r>
            <a:r>
              <a:rPr lang="en" dirty="0" smtClean="0"/>
              <a:t>indicators</a:t>
            </a:r>
            <a:r>
              <a:rPr lang="en" dirty="0"/>
              <a:t>: NAO, AO, PDO, ENSO, PNA; Using 48 months of past data.</a:t>
            </a:r>
            <a:endParaRPr dirty="0"/>
          </a:p>
          <a:p>
            <a:pPr marL="285750" indent="-285750">
              <a:spcBef>
                <a:spcPts val="1600"/>
              </a:spcBef>
            </a:pPr>
            <a:r>
              <a:rPr lang="en" dirty="0"/>
              <a:t>Initial </a:t>
            </a:r>
            <a:r>
              <a:rPr lang="en" dirty="0" smtClean="0"/>
              <a:t>predictors</a:t>
            </a:r>
            <a:r>
              <a:rPr lang="en" dirty="0"/>
              <a:t>: Temperature </a:t>
            </a:r>
            <a:r>
              <a:rPr lang="en" dirty="0" smtClean="0"/>
              <a:t>difference</a:t>
            </a:r>
            <a:r>
              <a:rPr lang="en" dirty="0"/>
              <a:t>, Snow </a:t>
            </a:r>
            <a:r>
              <a:rPr lang="en" dirty="0" smtClean="0"/>
              <a:t>difference</a:t>
            </a:r>
            <a:r>
              <a:rPr lang="en" dirty="0"/>
              <a:t>, Rain </a:t>
            </a:r>
            <a:r>
              <a:rPr lang="en" dirty="0" smtClean="0"/>
              <a:t>difference</a:t>
            </a:r>
            <a:endParaRPr dirty="0"/>
          </a:p>
          <a:p>
            <a:pPr marL="285750" indent="-285750">
              <a:spcBef>
                <a:spcPts val="1600"/>
              </a:spcBef>
            </a:pPr>
            <a:r>
              <a:rPr lang="en" dirty="0"/>
              <a:t>Initial </a:t>
            </a:r>
            <a:r>
              <a:rPr lang="en" dirty="0" smtClean="0"/>
              <a:t>test </a:t>
            </a:r>
            <a:r>
              <a:rPr lang="en" dirty="0"/>
              <a:t>s</a:t>
            </a:r>
            <a:r>
              <a:rPr lang="en" dirty="0" smtClean="0"/>
              <a:t>ites</a:t>
            </a:r>
            <a:r>
              <a:rPr lang="en" dirty="0"/>
              <a:t>:</a:t>
            </a:r>
            <a:endParaRPr dirty="0"/>
          </a:p>
          <a:p>
            <a:pPr marL="457200" lvl="0" indent="-292100" algn="l" rtl="0">
              <a:spcBef>
                <a:spcPts val="1600"/>
              </a:spcBef>
              <a:spcAft>
                <a:spcPts val="0"/>
              </a:spcAft>
              <a:buSzPts val="1000"/>
              <a:buAutoNum type="arabicParenR"/>
            </a:pPr>
            <a:r>
              <a:rPr lang="en" sz="1200" dirty="0"/>
              <a:t>Albany, NY</a:t>
            </a:r>
            <a:endParaRPr sz="1200" dirty="0"/>
          </a:p>
          <a:p>
            <a:pPr marL="457200" lvl="0" indent="-292100" algn="l" rtl="0">
              <a:spcBef>
                <a:spcPts val="0"/>
              </a:spcBef>
              <a:spcAft>
                <a:spcPts val="0"/>
              </a:spcAft>
              <a:buSzPts val="1000"/>
              <a:buAutoNum type="arabicParenR"/>
            </a:pPr>
            <a:r>
              <a:rPr lang="en" sz="1200" dirty="0"/>
              <a:t>Amherst, MA</a:t>
            </a:r>
            <a:endParaRPr sz="1200" dirty="0"/>
          </a:p>
          <a:p>
            <a:pPr marL="457200" lvl="0" indent="-292100" algn="l" rtl="0">
              <a:spcBef>
                <a:spcPts val="0"/>
              </a:spcBef>
              <a:spcAft>
                <a:spcPts val="0"/>
              </a:spcAft>
              <a:buSzPts val="1000"/>
              <a:buAutoNum type="arabicParenR"/>
            </a:pPr>
            <a:r>
              <a:rPr lang="en" sz="1200" dirty="0"/>
              <a:t>Birch Hill Dam, MA</a:t>
            </a:r>
            <a:endParaRPr sz="1200" dirty="0"/>
          </a:p>
          <a:p>
            <a:pPr marL="457200" lvl="0" indent="-292100" algn="l" rtl="0">
              <a:spcBef>
                <a:spcPts val="0"/>
              </a:spcBef>
              <a:spcAft>
                <a:spcPts val="0"/>
              </a:spcAft>
              <a:buSzPts val="1000"/>
              <a:buAutoNum type="arabicParenR"/>
            </a:pPr>
            <a:r>
              <a:rPr lang="en" sz="1200" dirty="0"/>
              <a:t>Blue Hill, MA</a:t>
            </a:r>
            <a:endParaRPr sz="1200" dirty="0"/>
          </a:p>
          <a:p>
            <a:pPr marL="457200" lvl="0" indent="-292100" algn="l" rtl="0">
              <a:spcBef>
                <a:spcPts val="0"/>
              </a:spcBef>
              <a:spcAft>
                <a:spcPts val="0"/>
              </a:spcAft>
              <a:buSzPts val="1000"/>
              <a:buAutoNum type="arabicParenR"/>
            </a:pPr>
            <a:r>
              <a:rPr lang="en" sz="1200" dirty="0"/>
              <a:t>Boston, MA</a:t>
            </a:r>
            <a:endParaRPr sz="1200" dirty="0"/>
          </a:p>
          <a:p>
            <a:pPr marL="457200" lvl="0" indent="-292100" algn="l" rtl="0">
              <a:spcBef>
                <a:spcPts val="0"/>
              </a:spcBef>
              <a:spcAft>
                <a:spcPts val="0"/>
              </a:spcAft>
              <a:buSzPts val="1000"/>
              <a:buAutoNum type="arabicParenR"/>
            </a:pPr>
            <a:r>
              <a:rPr lang="en" sz="1200" dirty="0"/>
              <a:t>Concord, NH</a:t>
            </a:r>
            <a:endParaRPr sz="1200" dirty="0"/>
          </a:p>
          <a:p>
            <a:pPr marL="457200" lvl="0" indent="-292100" algn="l" rtl="0">
              <a:spcBef>
                <a:spcPts val="0"/>
              </a:spcBef>
              <a:spcAft>
                <a:spcPts val="0"/>
              </a:spcAft>
              <a:buSzPts val="1000"/>
              <a:buAutoNum type="arabicParenR"/>
            </a:pPr>
            <a:r>
              <a:rPr lang="en" sz="1200" dirty="0"/>
              <a:t>Edgartown, MA</a:t>
            </a:r>
            <a:endParaRPr sz="1200" dirty="0"/>
          </a:p>
          <a:p>
            <a:pPr marL="457200" lvl="0" indent="-292100" algn="l" rtl="0">
              <a:spcBef>
                <a:spcPts val="0"/>
              </a:spcBef>
              <a:spcAft>
                <a:spcPts val="0"/>
              </a:spcAft>
              <a:buSzPts val="1000"/>
              <a:buAutoNum type="arabicParenR"/>
            </a:pPr>
            <a:r>
              <a:rPr lang="en" sz="1200" dirty="0" smtClean="0"/>
              <a:t>Providence, RI</a:t>
            </a:r>
            <a:endParaRPr sz="1200" dirty="0" smtClean="0"/>
          </a:p>
          <a:p>
            <a:pPr marL="457200" lvl="0" indent="-292100" algn="l" rtl="0">
              <a:spcBef>
                <a:spcPts val="0"/>
              </a:spcBef>
              <a:spcAft>
                <a:spcPts val="0"/>
              </a:spcAft>
              <a:buSzPts val="1000"/>
              <a:buAutoNum type="arabicParenR"/>
            </a:pPr>
            <a:r>
              <a:rPr lang="en" sz="1200" dirty="0" smtClean="0"/>
              <a:t>Tully </a:t>
            </a:r>
            <a:r>
              <a:rPr lang="en" sz="1200" dirty="0"/>
              <a:t>Lake, MA</a:t>
            </a:r>
            <a:endParaRPr sz="1200" dirty="0"/>
          </a:p>
          <a:p>
            <a:pPr marL="457200" lvl="0" indent="-292100" algn="l" rtl="0">
              <a:spcBef>
                <a:spcPts val="0"/>
              </a:spcBef>
              <a:spcAft>
                <a:spcPts val="0"/>
              </a:spcAft>
              <a:buSzPts val="1000"/>
              <a:buAutoNum type="arabicParenR"/>
            </a:pPr>
            <a:r>
              <a:rPr lang="en" sz="1200" dirty="0"/>
              <a:t>Worcester, </a:t>
            </a:r>
            <a:r>
              <a:rPr lang="en" sz="1200" dirty="0" smtClean="0"/>
              <a:t>MA</a:t>
            </a:r>
            <a:endParaRPr sz="1200" dirty="0"/>
          </a:p>
        </p:txBody>
      </p:sp>
      <p:pic>
        <p:nvPicPr>
          <p:cNvPr id="116" name="Google Shape;116;p18"/>
          <p:cNvPicPr preferRelativeResize="0"/>
          <p:nvPr/>
        </p:nvPicPr>
        <p:blipFill rotWithShape="1">
          <a:blip r:embed="rId3">
            <a:alphaModFix/>
          </a:blip>
          <a:srcRect l="17827" t="8696" r="9180" b="14156"/>
          <a:stretch/>
        </p:blipFill>
        <p:spPr>
          <a:xfrm>
            <a:off x="3634597" y="2283125"/>
            <a:ext cx="3759472" cy="2576421"/>
          </a:xfrm>
          <a:prstGeom prst="rect">
            <a:avLst/>
          </a:prstGeom>
          <a:noFill/>
          <a:ln>
            <a:noFill/>
          </a:ln>
        </p:spPr>
      </p:pic>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Why </a:t>
            </a:r>
            <a:r>
              <a:rPr lang="en" b="1" dirty="0" smtClean="0"/>
              <a:t>These </a:t>
            </a:r>
            <a:r>
              <a:rPr lang="en" b="1" dirty="0"/>
              <a:t>I</a:t>
            </a:r>
            <a:r>
              <a:rPr lang="en" b="1" dirty="0" smtClean="0"/>
              <a:t>ndicators</a:t>
            </a:r>
            <a:r>
              <a:rPr lang="en" b="1" dirty="0"/>
              <a:t>?</a:t>
            </a:r>
            <a:endParaRPr b="1" dirty="0"/>
          </a:p>
        </p:txBody>
      </p:sp>
      <p:pic>
        <p:nvPicPr>
          <p:cNvPr id="122" name="Google Shape;122;p19"/>
          <p:cNvPicPr preferRelativeResize="0"/>
          <p:nvPr/>
        </p:nvPicPr>
        <p:blipFill rotWithShape="1">
          <a:blip r:embed="rId3">
            <a:alphaModFix/>
          </a:blip>
          <a:srcRect r="3648"/>
          <a:stretch/>
        </p:blipFill>
        <p:spPr>
          <a:xfrm>
            <a:off x="4352390" y="1153500"/>
            <a:ext cx="4780322" cy="3720975"/>
          </a:xfrm>
          <a:prstGeom prst="rect">
            <a:avLst/>
          </a:prstGeom>
          <a:noFill/>
          <a:ln>
            <a:noFill/>
          </a:ln>
        </p:spPr>
      </p:pic>
      <p:sp>
        <p:nvSpPr>
          <p:cNvPr id="123" name="Google Shape;123;p19"/>
          <p:cNvSpPr txBox="1">
            <a:spLocks noGrp="1"/>
          </p:cNvSpPr>
          <p:nvPr>
            <p:ph type="body" idx="1"/>
          </p:nvPr>
        </p:nvSpPr>
        <p:spPr>
          <a:xfrm>
            <a:off x="311700" y="1152475"/>
            <a:ext cx="4523700" cy="3416400"/>
          </a:xfrm>
          <a:prstGeom prst="rect">
            <a:avLst/>
          </a:prstGeom>
        </p:spPr>
        <p:txBody>
          <a:bodyPr spcFirstLastPara="1" wrap="square" lIns="91425" tIns="91425" rIns="91425" bIns="91425" anchor="t" anchorCtr="0">
            <a:noAutofit/>
          </a:bodyPr>
          <a:lstStyle/>
          <a:p>
            <a:pPr marL="285750" indent="-285750"/>
            <a:r>
              <a:rPr lang="en" dirty="0"/>
              <a:t>We used graphical </a:t>
            </a:r>
            <a:r>
              <a:rPr lang="en" dirty="0" smtClean="0"/>
              <a:t>models again for each </a:t>
            </a:r>
            <a:r>
              <a:rPr lang="en" dirty="0"/>
              <a:t>of the individual locations to determine which indicators are the most correlated and predictive of the </a:t>
            </a:r>
            <a:r>
              <a:rPr lang="en" dirty="0" smtClean="0"/>
              <a:t>predictors</a:t>
            </a:r>
            <a:endParaRPr dirty="0"/>
          </a:p>
          <a:p>
            <a:pPr marL="285750" indent="-285750">
              <a:spcBef>
                <a:spcPts val="1600"/>
              </a:spcBef>
            </a:pPr>
            <a:r>
              <a:rPr lang="en" dirty="0"/>
              <a:t>Since all of our locations are focused in the Southern New England area for testing, as expected, all were most correlated with similar </a:t>
            </a:r>
            <a:r>
              <a:rPr lang="en" dirty="0" smtClean="0"/>
              <a:t>indicators </a:t>
            </a:r>
            <a:endParaRPr dirty="0"/>
          </a:p>
          <a:p>
            <a:pPr marL="285750" indent="-285750">
              <a:spcBef>
                <a:spcPts val="1600"/>
              </a:spcBef>
            </a:pPr>
            <a:r>
              <a:rPr lang="en" dirty="0"/>
              <a:t>An example of this for Boston:</a:t>
            </a:r>
            <a:endParaRPr dirty="0"/>
          </a:p>
          <a:p>
            <a:pPr marL="0" lvl="0" indent="0" algn="l" rtl="0">
              <a:spcBef>
                <a:spcPts val="1600"/>
              </a:spcBef>
              <a:spcAft>
                <a:spcPts val="1600"/>
              </a:spcAft>
              <a:buNone/>
            </a:pPr>
            <a:endParaRPr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24"/>
          <p:cNvPicPr preferRelativeResize="0"/>
          <p:nvPr/>
        </p:nvPicPr>
        <p:blipFill>
          <a:blip r:embed="rId3">
            <a:extLst>
              <a:ext uri="{28A0092B-C50C-407E-A947-70E740481C1C}">
                <a14:useLocalDpi xmlns:a14="http://schemas.microsoft.com/office/drawing/2010/main" val="0"/>
              </a:ext>
            </a:extLst>
          </a:blip>
          <a:stretch>
            <a:fillRect/>
          </a:stretch>
        </p:blipFill>
        <p:spPr>
          <a:xfrm>
            <a:off x="545005" y="2102700"/>
            <a:ext cx="6477550" cy="2507438"/>
          </a:xfrm>
          <a:prstGeom prst="rect">
            <a:avLst/>
          </a:prstGeom>
          <a:noFill/>
          <a:ln>
            <a:noFill/>
          </a:ln>
        </p:spPr>
      </p:pic>
      <p:sp>
        <p:nvSpPr>
          <p:cNvPr id="188" name="Google Shape;188;p24"/>
          <p:cNvSpPr txBox="1">
            <a:spLocks noGrp="1"/>
          </p:cNvSpPr>
          <p:nvPr>
            <p:ph type="title"/>
          </p:nvPr>
        </p:nvSpPr>
        <p:spPr>
          <a:xfrm>
            <a:off x="311700" y="2301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Local </a:t>
            </a:r>
            <a:r>
              <a:rPr lang="en" b="1" dirty="0" smtClean="0"/>
              <a:t>Result</a:t>
            </a:r>
            <a:r>
              <a:rPr lang="en-US" b="1" dirty="0" smtClean="0"/>
              <a:t>s </a:t>
            </a:r>
            <a:r>
              <a:rPr lang="mr-IN" b="1" dirty="0" smtClean="0"/>
              <a:t>–</a:t>
            </a:r>
            <a:r>
              <a:rPr lang="en-US" b="1" dirty="0" smtClean="0"/>
              <a:t> Independent Site Predictions</a:t>
            </a:r>
            <a:endParaRPr b="1" dirty="0"/>
          </a:p>
        </p:txBody>
      </p:sp>
      <p:sp>
        <p:nvSpPr>
          <p:cNvPr id="189" name="Google Shape;189;p24"/>
          <p:cNvSpPr txBox="1">
            <a:spLocks noGrp="1"/>
          </p:cNvSpPr>
          <p:nvPr>
            <p:ph type="body" idx="1"/>
          </p:nvPr>
        </p:nvSpPr>
        <p:spPr>
          <a:xfrm>
            <a:off x="311700" y="802800"/>
            <a:ext cx="8520600" cy="2963400"/>
          </a:xfrm>
          <a:prstGeom prst="rect">
            <a:avLst/>
          </a:prstGeom>
        </p:spPr>
        <p:txBody>
          <a:bodyPr spcFirstLastPara="1" wrap="square" lIns="91425" tIns="91425" rIns="91425" bIns="91425" anchor="t" anchorCtr="0">
            <a:noAutofit/>
          </a:bodyPr>
          <a:lstStyle/>
          <a:p>
            <a:pPr marL="425450" indent="-285750">
              <a:buSzPts val="1400"/>
            </a:pPr>
            <a:r>
              <a:rPr lang="en" dirty="0"/>
              <a:t>Our model was tested individually for each location and produced a 99% confidence interval representing squared error values in cross-validation.</a:t>
            </a:r>
            <a:endParaRPr dirty="0"/>
          </a:p>
          <a:p>
            <a:pPr marL="0" lvl="0" indent="0" algn="l" rtl="0">
              <a:lnSpc>
                <a:spcPct val="115000"/>
              </a:lnSpc>
              <a:spcBef>
                <a:spcPts val="1600"/>
              </a:spcBef>
              <a:spcAft>
                <a:spcPts val="0"/>
              </a:spcAft>
              <a:buNone/>
            </a:pPr>
            <a:endParaRPr sz="2400" dirty="0"/>
          </a:p>
          <a:p>
            <a:pPr marL="457200" lvl="0" indent="0" algn="l" rtl="0">
              <a:lnSpc>
                <a:spcPct val="100000"/>
              </a:lnSpc>
              <a:spcBef>
                <a:spcPts val="1600"/>
              </a:spcBef>
              <a:spcAft>
                <a:spcPts val="0"/>
              </a:spcAft>
              <a:buNone/>
            </a:pPr>
            <a:endParaRPr sz="2400" dirty="0"/>
          </a:p>
          <a:p>
            <a:pPr marL="0" lvl="0" indent="0" algn="l" rtl="0">
              <a:spcBef>
                <a:spcPts val="1600"/>
              </a:spcBef>
              <a:spcAft>
                <a:spcPts val="0"/>
              </a:spcAft>
              <a:buNone/>
            </a:pPr>
            <a:endParaRPr sz="2400" dirty="0"/>
          </a:p>
          <a:p>
            <a:pPr marL="0" lvl="0" indent="0" algn="l" rtl="0">
              <a:spcBef>
                <a:spcPts val="1600"/>
              </a:spcBef>
              <a:spcAft>
                <a:spcPts val="1600"/>
              </a:spcAft>
              <a:buNone/>
            </a:pPr>
            <a:endParaRPr sz="2400" dirty="0"/>
          </a:p>
        </p:txBody>
      </p:sp>
      <p:sp>
        <p:nvSpPr>
          <p:cNvPr id="190" name="Google Shape;190;p24"/>
          <p:cNvSpPr txBox="1"/>
          <p:nvPr/>
        </p:nvSpPr>
        <p:spPr>
          <a:xfrm>
            <a:off x="138711" y="3070069"/>
            <a:ext cx="12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666666"/>
                </a:solidFill>
              </a:rPr>
              <a:t>Error </a:t>
            </a:r>
            <a:r>
              <a:rPr lang="en" dirty="0" smtClean="0">
                <a:solidFill>
                  <a:srgbClr val="666666"/>
                </a:solidFill>
              </a:rPr>
              <a:t>(±</a:t>
            </a:r>
            <a:r>
              <a:rPr lang="en" dirty="0" smtClean="0">
                <a:solidFill>
                  <a:srgbClr val="666666"/>
                </a:solidFill>
                <a:highlight>
                  <a:srgbClr val="FFFFFF"/>
                </a:highlight>
              </a:rPr>
              <a:t>K</a:t>
            </a:r>
            <a:r>
              <a:rPr lang="en" dirty="0">
                <a:solidFill>
                  <a:srgbClr val="666666"/>
                </a:solidFill>
                <a:highlight>
                  <a:srgbClr val="FFFFFF"/>
                </a:highlight>
              </a:rPr>
              <a:t>)</a:t>
            </a:r>
            <a:endParaRPr dirty="0">
              <a:solidFill>
                <a:srgbClr val="666666"/>
              </a:solidFill>
            </a:endParaRPr>
          </a:p>
          <a:p>
            <a:pPr marL="0" lvl="0" indent="0" algn="l" rtl="0">
              <a:spcBef>
                <a:spcPts val="0"/>
              </a:spcBef>
              <a:spcAft>
                <a:spcPts val="0"/>
              </a:spcAft>
              <a:buNone/>
            </a:pPr>
            <a:endParaRPr sz="1000" dirty="0"/>
          </a:p>
        </p:txBody>
      </p:sp>
      <p:sp>
        <p:nvSpPr>
          <p:cNvPr id="191" name="Google Shape;191;p24"/>
          <p:cNvSpPr txBox="1"/>
          <p:nvPr/>
        </p:nvSpPr>
        <p:spPr>
          <a:xfrm>
            <a:off x="3312330" y="4678108"/>
            <a:ext cx="942900" cy="3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Location</a:t>
            </a:r>
            <a:endParaRPr>
              <a:solidFill>
                <a:srgbClr val="666666"/>
              </a:solidFill>
            </a:endParaRPr>
          </a:p>
        </p:txBody>
      </p:sp>
      <p:sp>
        <p:nvSpPr>
          <p:cNvPr id="192" name="Google Shape;192;p24"/>
          <p:cNvSpPr txBox="1"/>
          <p:nvPr/>
        </p:nvSpPr>
        <p:spPr>
          <a:xfrm>
            <a:off x="1176480" y="1795308"/>
            <a:ext cx="5214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Neural Network Tested on Separate Local Data using </a:t>
            </a:r>
            <a:r>
              <a:rPr lang="en-US" sz="1200" dirty="0"/>
              <a:t>5</a:t>
            </a:r>
            <a:r>
              <a:rPr lang="en" sz="1200" dirty="0" smtClean="0"/>
              <a:t>-fold </a:t>
            </a:r>
            <a:r>
              <a:rPr lang="en" sz="1200" dirty="0"/>
              <a:t>Cross-Validation Method (Predicting 6 months in the future)</a:t>
            </a:r>
            <a:endParaRPr sz="1200" dirty="0"/>
          </a:p>
        </p:txBody>
      </p:sp>
      <p:sp>
        <p:nvSpPr>
          <p:cNvPr id="2" name="TextBox 1"/>
          <p:cNvSpPr txBox="1"/>
          <p:nvPr/>
        </p:nvSpPr>
        <p:spPr>
          <a:xfrm>
            <a:off x="6553200" y="2017591"/>
            <a:ext cx="2452089" cy="2677656"/>
          </a:xfrm>
          <a:prstGeom prst="rect">
            <a:avLst/>
          </a:prstGeom>
          <a:solidFill>
            <a:srgbClr val="CCECFF"/>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US" dirty="0" smtClean="0">
                <a:solidFill>
                  <a:schemeClr val="tx1"/>
                </a:solidFill>
              </a:rPr>
              <a:t>These preliminary results represent significant performance</a:t>
            </a:r>
            <a:r>
              <a:rPr lang="en-US" dirty="0">
                <a:solidFill>
                  <a:schemeClr val="tx1"/>
                </a:solidFill>
              </a:rPr>
              <a:t> </a:t>
            </a:r>
            <a:r>
              <a:rPr lang="en-US" dirty="0" smtClean="0">
                <a:solidFill>
                  <a:schemeClr val="tx1"/>
                </a:solidFill>
              </a:rPr>
              <a:t>improvements over other candidate approaches:</a:t>
            </a:r>
            <a:br>
              <a:rPr lang="en-US" dirty="0" smtClean="0">
                <a:solidFill>
                  <a:schemeClr val="tx1"/>
                </a:solidFill>
              </a:rPr>
            </a:br>
            <a:r>
              <a:rPr lang="en-US" dirty="0" smtClean="0">
                <a:solidFill>
                  <a:schemeClr val="tx1"/>
                </a:solidFill>
              </a:rPr>
              <a:t/>
            </a:r>
            <a:br>
              <a:rPr lang="en-US" dirty="0" smtClean="0">
                <a:solidFill>
                  <a:schemeClr val="tx1"/>
                </a:solidFill>
              </a:rPr>
            </a:br>
            <a:r>
              <a:rPr lang="en-US" dirty="0" smtClean="0">
                <a:solidFill>
                  <a:schemeClr val="tx1"/>
                </a:solidFill>
              </a:rPr>
              <a:t>- At least 50</a:t>
            </a:r>
            <a:r>
              <a:rPr lang="en-US" dirty="0">
                <a:solidFill>
                  <a:schemeClr val="tx1"/>
                </a:solidFill>
              </a:rPr>
              <a:t>% better </a:t>
            </a:r>
            <a:r>
              <a:rPr lang="en-US" dirty="0" smtClean="0">
                <a:solidFill>
                  <a:schemeClr val="tx1"/>
                </a:solidFill>
              </a:rPr>
              <a:t>than</a:t>
            </a:r>
            <a:br>
              <a:rPr lang="en-US" dirty="0" smtClean="0">
                <a:solidFill>
                  <a:schemeClr val="tx1"/>
                </a:solidFill>
              </a:rPr>
            </a:br>
            <a:r>
              <a:rPr lang="en-US" dirty="0" smtClean="0">
                <a:solidFill>
                  <a:schemeClr val="tx1"/>
                </a:solidFill>
              </a:rPr>
              <a:t>  inter-annual average</a:t>
            </a:r>
          </a:p>
          <a:p>
            <a:endParaRPr lang="en-US" dirty="0">
              <a:solidFill>
                <a:schemeClr val="tx1"/>
              </a:solidFill>
            </a:endParaRPr>
          </a:p>
          <a:p>
            <a:r>
              <a:rPr lang="en-US" dirty="0" smtClean="0">
                <a:solidFill>
                  <a:schemeClr val="tx1"/>
                </a:solidFill>
              </a:rPr>
              <a:t>- Currently benchmarking</a:t>
            </a:r>
            <a:br>
              <a:rPr lang="en-US" dirty="0" smtClean="0">
                <a:solidFill>
                  <a:schemeClr val="tx1"/>
                </a:solidFill>
              </a:rPr>
            </a:br>
            <a:r>
              <a:rPr lang="en-US" dirty="0" smtClean="0">
                <a:solidFill>
                  <a:schemeClr val="tx1"/>
                </a:solidFill>
              </a:rPr>
              <a:t>  against other candidate</a:t>
            </a:r>
            <a:br>
              <a:rPr lang="en-US" dirty="0" smtClean="0">
                <a:solidFill>
                  <a:schemeClr val="tx1"/>
                </a:solidFill>
              </a:rPr>
            </a:br>
            <a:r>
              <a:rPr lang="en-US" dirty="0" smtClean="0">
                <a:solidFill>
                  <a:schemeClr val="tx1"/>
                </a:solidFill>
              </a:rPr>
              <a:t>  approaches</a:t>
            </a:r>
            <a:endParaRPr lang="en-US" dirty="0">
              <a:solidFill>
                <a:schemeClr val="tx1"/>
              </a:solidFill>
            </a:endParaRP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20342930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25"/>
          <p:cNvPicPr preferRelativeResize="0"/>
          <p:nvPr/>
        </p:nvPicPr>
        <p:blipFill>
          <a:blip r:embed="rId3">
            <a:extLst>
              <a:ext uri="{28A0092B-C50C-407E-A947-70E740481C1C}">
                <a14:useLocalDpi xmlns:a14="http://schemas.microsoft.com/office/drawing/2010/main" val="0"/>
              </a:ext>
            </a:extLst>
          </a:blip>
          <a:stretch>
            <a:fillRect/>
          </a:stretch>
        </p:blipFill>
        <p:spPr>
          <a:xfrm>
            <a:off x="1555104" y="2468516"/>
            <a:ext cx="6077302" cy="2282554"/>
          </a:xfrm>
          <a:prstGeom prst="rect">
            <a:avLst/>
          </a:prstGeom>
          <a:noFill/>
          <a:ln>
            <a:noFill/>
          </a:ln>
        </p:spPr>
      </p:pic>
      <p:sp>
        <p:nvSpPr>
          <p:cNvPr id="198" name="Google Shape;198;p25"/>
          <p:cNvSpPr txBox="1">
            <a:spLocks noGrp="1"/>
          </p:cNvSpPr>
          <p:nvPr>
            <p:ph type="title"/>
          </p:nvPr>
        </p:nvSpPr>
        <p:spPr>
          <a:xfrm>
            <a:off x="311700" y="1835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Global </a:t>
            </a:r>
            <a:r>
              <a:rPr lang="en" b="1" dirty="0" smtClean="0"/>
              <a:t>Results</a:t>
            </a:r>
            <a:r>
              <a:rPr lang="en-US" b="1" dirty="0"/>
              <a:t> </a:t>
            </a:r>
            <a:r>
              <a:rPr lang="mr-IN" b="1" dirty="0" smtClean="0"/>
              <a:t>–</a:t>
            </a:r>
            <a:r>
              <a:rPr lang="en-US" b="1" dirty="0" smtClean="0"/>
              <a:t> Network Predictions </a:t>
            </a:r>
            <a:endParaRPr b="1" dirty="0"/>
          </a:p>
        </p:txBody>
      </p:sp>
      <p:sp>
        <p:nvSpPr>
          <p:cNvPr id="199" name="Google Shape;199;p25"/>
          <p:cNvSpPr txBox="1">
            <a:spLocks noGrp="1"/>
          </p:cNvSpPr>
          <p:nvPr>
            <p:ph type="body" idx="1"/>
          </p:nvPr>
        </p:nvSpPr>
        <p:spPr>
          <a:xfrm>
            <a:off x="311700" y="693150"/>
            <a:ext cx="8520600" cy="3416400"/>
          </a:xfrm>
          <a:prstGeom prst="rect">
            <a:avLst/>
          </a:prstGeom>
        </p:spPr>
        <p:txBody>
          <a:bodyPr spcFirstLastPara="1" wrap="square" lIns="91425" tIns="91425" rIns="91425" bIns="91425" anchor="t" anchorCtr="0">
            <a:noAutofit/>
          </a:bodyPr>
          <a:lstStyle/>
          <a:p>
            <a:pPr marL="425450" indent="-285750">
              <a:lnSpc>
                <a:spcPct val="100000"/>
              </a:lnSpc>
              <a:buSzPts val="1400"/>
            </a:pPr>
            <a:r>
              <a:rPr lang="en" sz="1400" dirty="0"/>
              <a:t>Our graphical model aims to improve accuracy by taking into account data at both the global and local levels, using past correlations between local predictions in addition to the local atmospheric data already being used. These results are with 99% confidence. ƛ = </a:t>
            </a:r>
            <a:r>
              <a:rPr lang="en" sz="1400" dirty="0" smtClean="0"/>
              <a:t>0.05</a:t>
            </a:r>
            <a:endParaRPr lang="en-US" sz="1400" dirty="0" smtClean="0"/>
          </a:p>
          <a:p>
            <a:pPr marL="425450" indent="-285750">
              <a:lnSpc>
                <a:spcPct val="100000"/>
              </a:lnSpc>
              <a:buSzPts val="1400"/>
            </a:pPr>
            <a:r>
              <a:rPr lang="en-US" sz="1400" dirty="0" smtClean="0"/>
              <a:t>These results would definitely improve as we add more sites, “global” implies using predictions at each location to improve all of the other locations, the method is described in more detail in Slide 20.</a:t>
            </a:r>
            <a:endParaRPr sz="1400" dirty="0"/>
          </a:p>
        </p:txBody>
      </p:sp>
      <p:sp>
        <p:nvSpPr>
          <p:cNvPr id="200" name="Google Shape;200;p25"/>
          <p:cNvSpPr txBox="1"/>
          <p:nvPr/>
        </p:nvSpPr>
        <p:spPr>
          <a:xfrm>
            <a:off x="1097552" y="3323456"/>
            <a:ext cx="129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rgbClr val="666666"/>
                </a:solidFill>
              </a:rPr>
              <a:t>Error </a:t>
            </a:r>
            <a:r>
              <a:rPr lang="en" dirty="0" smtClean="0">
                <a:solidFill>
                  <a:srgbClr val="666666"/>
                </a:solidFill>
              </a:rPr>
              <a:t>(±</a:t>
            </a:r>
            <a:r>
              <a:rPr lang="en" dirty="0" smtClean="0">
                <a:solidFill>
                  <a:srgbClr val="666666"/>
                </a:solidFill>
                <a:highlight>
                  <a:schemeClr val="lt1"/>
                </a:highlight>
              </a:rPr>
              <a:t>K</a:t>
            </a:r>
            <a:r>
              <a:rPr lang="en" dirty="0">
                <a:solidFill>
                  <a:srgbClr val="666666"/>
                </a:solidFill>
                <a:highlight>
                  <a:schemeClr val="lt1"/>
                </a:highlight>
              </a:rPr>
              <a:t>)</a:t>
            </a:r>
            <a:endParaRPr dirty="0">
              <a:solidFill>
                <a:srgbClr val="666666"/>
              </a:solidFill>
            </a:endParaRPr>
          </a:p>
          <a:p>
            <a:pPr marL="0" lvl="0" indent="0" algn="l" rtl="0">
              <a:spcBef>
                <a:spcPts val="0"/>
              </a:spcBef>
              <a:spcAft>
                <a:spcPts val="0"/>
              </a:spcAft>
              <a:buNone/>
            </a:pPr>
            <a:endParaRPr dirty="0">
              <a:solidFill>
                <a:srgbClr val="666666"/>
              </a:solidFill>
            </a:endParaRPr>
          </a:p>
          <a:p>
            <a:pPr marL="0" lvl="0" indent="0" algn="l" rtl="0">
              <a:spcBef>
                <a:spcPts val="0"/>
              </a:spcBef>
              <a:spcAft>
                <a:spcPts val="0"/>
              </a:spcAft>
              <a:buNone/>
            </a:pPr>
            <a:endParaRPr dirty="0">
              <a:solidFill>
                <a:srgbClr val="666666"/>
              </a:solidFill>
            </a:endParaRPr>
          </a:p>
        </p:txBody>
      </p:sp>
      <p:sp>
        <p:nvSpPr>
          <p:cNvPr id="201" name="Google Shape;201;p25"/>
          <p:cNvSpPr txBox="1"/>
          <p:nvPr/>
        </p:nvSpPr>
        <p:spPr>
          <a:xfrm>
            <a:off x="4127552" y="4746518"/>
            <a:ext cx="932400" cy="3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Location</a:t>
            </a:r>
            <a:endParaRPr>
              <a:solidFill>
                <a:srgbClr val="666666"/>
              </a:solidFill>
            </a:endParaRPr>
          </a:p>
        </p:txBody>
      </p:sp>
      <p:sp>
        <p:nvSpPr>
          <p:cNvPr id="202" name="Google Shape;202;p25"/>
          <p:cNvSpPr txBox="1"/>
          <p:nvPr/>
        </p:nvSpPr>
        <p:spPr>
          <a:xfrm>
            <a:off x="2158202" y="1942206"/>
            <a:ext cx="4871100" cy="53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Belief Propagation on Graphical Model Tested with Global Data using </a:t>
            </a:r>
            <a:r>
              <a:rPr lang="en-US" sz="1200" dirty="0"/>
              <a:t>5</a:t>
            </a:r>
            <a:r>
              <a:rPr lang="en" sz="1200" dirty="0" smtClean="0"/>
              <a:t>-fold </a:t>
            </a:r>
            <a:r>
              <a:rPr lang="en" sz="1200" dirty="0"/>
              <a:t>Cross-Validation Method</a:t>
            </a:r>
            <a:endParaRPr sz="1200" dirty="0"/>
          </a:p>
          <a:p>
            <a:pPr marL="0" lvl="0" indent="0" algn="ctr" rtl="0">
              <a:spcBef>
                <a:spcPts val="0"/>
              </a:spcBef>
              <a:spcAft>
                <a:spcPts val="0"/>
              </a:spcAft>
              <a:buClr>
                <a:schemeClr val="dk1"/>
              </a:buClr>
              <a:buSzPts val="1100"/>
              <a:buFont typeface="Arial"/>
              <a:buNone/>
            </a:pPr>
            <a:r>
              <a:rPr lang="en" sz="1200" dirty="0">
                <a:solidFill>
                  <a:schemeClr val="dk1"/>
                </a:solidFill>
              </a:rPr>
              <a:t>(Predicting 6 months in the future)</a:t>
            </a:r>
            <a:endParaRPr sz="1200" dirty="0">
              <a:solidFill>
                <a:schemeClr val="dk1"/>
              </a:solidFill>
            </a:endParaRPr>
          </a:p>
          <a:p>
            <a:pPr marL="0" lvl="0" indent="0" algn="ctr" rtl="0">
              <a:spcBef>
                <a:spcPts val="0"/>
              </a:spcBef>
              <a:spcAft>
                <a:spcPts val="0"/>
              </a:spcAft>
              <a:buNone/>
            </a:pPr>
            <a:r>
              <a:rPr lang="en" dirty="0"/>
              <a:t> </a:t>
            </a:r>
            <a:endParaRPr dirty="0"/>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36617320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smtClean="0"/>
              <a:t>Current Conclusions</a:t>
            </a:r>
            <a:endParaRPr b="1" dirty="0"/>
          </a:p>
        </p:txBody>
      </p:sp>
      <p:sp>
        <p:nvSpPr>
          <p:cNvPr id="2" name="Text Placeholder 1"/>
          <p:cNvSpPr>
            <a:spLocks noGrp="1"/>
          </p:cNvSpPr>
          <p:nvPr>
            <p:ph type="body" idx="1"/>
          </p:nvPr>
        </p:nvSpPr>
        <p:spPr/>
        <p:txBody>
          <a:bodyPr/>
          <a:lstStyle/>
          <a:p>
            <a:r>
              <a:rPr lang="en-US" dirty="0" smtClean="0"/>
              <a:t>Application of machine learning approaches with global oscillation and local climate data over decades shows significant promise for long-range climate forecasting</a:t>
            </a:r>
          </a:p>
          <a:p>
            <a:endParaRPr lang="en-US" dirty="0"/>
          </a:p>
          <a:p>
            <a:r>
              <a:rPr lang="en-US" dirty="0" smtClean="0"/>
              <a:t>Planned next steps</a:t>
            </a:r>
          </a:p>
          <a:p>
            <a:pPr lvl="1">
              <a:spcBef>
                <a:spcPts val="600"/>
              </a:spcBef>
            </a:pPr>
            <a:r>
              <a:rPr lang="en-US" dirty="0" smtClean="0"/>
              <a:t>Refine technical approach (e.g., see next slide) to meet needs of different mission areas</a:t>
            </a:r>
          </a:p>
          <a:p>
            <a:pPr lvl="1">
              <a:spcBef>
                <a:spcPts val="600"/>
              </a:spcBef>
            </a:pPr>
            <a:r>
              <a:rPr lang="en-US" dirty="0" smtClean="0"/>
              <a:t>Quantify performance of different variants of approach for range of relevant parameters:</a:t>
            </a:r>
          </a:p>
          <a:p>
            <a:pPr lvl="2">
              <a:spcBef>
                <a:spcPts val="600"/>
              </a:spcBef>
            </a:pPr>
            <a:r>
              <a:rPr lang="en-US" dirty="0"/>
              <a:t>G</a:t>
            </a:r>
            <a:r>
              <a:rPr lang="en-US" dirty="0" smtClean="0"/>
              <a:t>eographic locations (e.g., global regions of interest to mission)</a:t>
            </a:r>
          </a:p>
          <a:p>
            <a:pPr lvl="2">
              <a:spcBef>
                <a:spcPts val="600"/>
              </a:spcBef>
            </a:pPr>
            <a:r>
              <a:rPr lang="en-US" dirty="0" smtClean="0"/>
              <a:t>Look ahead times (e.g., predictive performance over 6, 12, 18, 24+ months into future)</a:t>
            </a:r>
          </a:p>
          <a:p>
            <a:pPr lvl="2">
              <a:spcBef>
                <a:spcPts val="600"/>
              </a:spcBef>
            </a:pPr>
            <a:r>
              <a:rPr lang="en-US" dirty="0" smtClean="0"/>
              <a:t>Climate metrics (e.g., temperature, precipitation rates, etc.)</a:t>
            </a:r>
            <a:endParaRPr lang="en-US"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21411788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2669418" y="4541086"/>
            <a:ext cx="2969380" cy="503892"/>
          </a:xfrm>
          <a:prstGeom prst="rect">
            <a:avLst/>
          </a:prstGeom>
          <a:solidFill>
            <a:schemeClr val="bg1"/>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202093" y="3358599"/>
            <a:ext cx="1447801" cy="1687609"/>
          </a:xfrm>
          <a:prstGeom prst="rect">
            <a:avLst/>
          </a:prstGeom>
          <a:solidFill>
            <a:schemeClr val="bg1"/>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6934200" y="1525386"/>
            <a:ext cx="2057400" cy="1742063"/>
          </a:xfrm>
          <a:prstGeom prst="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09546" y="1455436"/>
            <a:ext cx="1447800" cy="1808313"/>
          </a:xfrm>
          <a:prstGeom prst="rect">
            <a:avLst/>
          </a:prstGeom>
          <a:solidFill>
            <a:schemeClr val="bg1"/>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48" y="1455437"/>
            <a:ext cx="1447800" cy="1227237"/>
          </a:xfrm>
          <a:prstGeom prst="rect">
            <a:avLst/>
          </a:prstGeom>
        </p:spPr>
      </p:pic>
      <p:sp>
        <p:nvSpPr>
          <p:cNvPr id="9" name="Rectangle 8"/>
          <p:cNvSpPr/>
          <p:nvPr/>
        </p:nvSpPr>
        <p:spPr>
          <a:xfrm>
            <a:off x="209548" y="1455436"/>
            <a:ext cx="1447800" cy="1808313"/>
          </a:xfrm>
          <a:prstGeom prst="rect">
            <a:avLst/>
          </a:prstGeom>
          <a:no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1" dirty="0" smtClean="0"/>
              <a:t>Current Activities</a:t>
            </a:r>
            <a:endParaRPr lang="en-US" b="1" dirty="0"/>
          </a:p>
        </p:txBody>
      </p:sp>
      <p:sp>
        <p:nvSpPr>
          <p:cNvPr id="3" name="Text Placeholder 2"/>
          <p:cNvSpPr>
            <a:spLocks noGrp="1"/>
          </p:cNvSpPr>
          <p:nvPr>
            <p:ph type="body" idx="1"/>
          </p:nvPr>
        </p:nvSpPr>
        <p:spPr>
          <a:xfrm>
            <a:off x="311700" y="971550"/>
            <a:ext cx="8520600" cy="3597325"/>
          </a:xfrm>
        </p:spPr>
        <p:txBody>
          <a:bodyPr/>
          <a:lstStyle/>
          <a:p>
            <a:r>
              <a:rPr lang="en-US" dirty="0" smtClean="0"/>
              <a:t>Extending/refining techniques tuned to mission-relevant reference cases</a:t>
            </a:r>
          </a:p>
          <a:p>
            <a:pPr marL="1714500" lvl="1" indent="-228600">
              <a:spcBef>
                <a:spcPts val="600"/>
              </a:spcBef>
            </a:pPr>
            <a:r>
              <a:rPr lang="en-US" dirty="0" smtClean="0"/>
              <a:t>Seeking examples dispersed geographically &amp; across</a:t>
            </a:r>
            <a:br>
              <a:rPr lang="en-US" dirty="0" smtClean="0"/>
            </a:br>
            <a:r>
              <a:rPr lang="en-US" dirty="0" smtClean="0"/>
              <a:t>events (extremes of temperature, drought, flood, </a:t>
            </a:r>
            <a:r>
              <a:rPr lang="en-US" dirty="0" err="1" smtClean="0"/>
              <a:t>etc</a:t>
            </a:r>
            <a:r>
              <a:rPr lang="en-US" dirty="0" smtClean="0"/>
              <a:t>)</a:t>
            </a:r>
          </a:p>
          <a:p>
            <a:pPr lvl="1"/>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2825" y="2081201"/>
            <a:ext cx="4800600" cy="2365096"/>
          </a:xfrm>
          <a:prstGeom prst="rect">
            <a:avLst/>
          </a:prstGeom>
          <a:effectLst>
            <a:outerShdw blurRad="50800" dist="38100" dir="2700000" algn="tl" rotWithShape="0">
              <a:prstClr val="black">
                <a:alpha val="40000"/>
              </a:prstClr>
            </a:outerShdw>
          </a:effectLst>
        </p:spPr>
      </p:pic>
      <p:sp>
        <p:nvSpPr>
          <p:cNvPr id="6" name="TextBox 5"/>
          <p:cNvSpPr txBox="1"/>
          <p:nvPr/>
        </p:nvSpPr>
        <p:spPr>
          <a:xfrm>
            <a:off x="160401" y="2682674"/>
            <a:ext cx="1592199" cy="584775"/>
          </a:xfrm>
          <a:prstGeom prst="rect">
            <a:avLst/>
          </a:prstGeom>
          <a:noFill/>
        </p:spPr>
        <p:txBody>
          <a:bodyPr wrap="square" rtlCol="0">
            <a:spAutoFit/>
          </a:bodyPr>
          <a:lstStyle/>
          <a:p>
            <a:pPr algn="ctr"/>
            <a:r>
              <a:rPr lang="en-US" sz="800" b="1" dirty="0" smtClean="0"/>
              <a:t>European heat wave, 2003</a:t>
            </a:r>
          </a:p>
          <a:p>
            <a:pPr algn="ctr"/>
            <a:r>
              <a:rPr lang="en-US" sz="800" dirty="0" smtClean="0"/>
              <a:t>Hottest summer in at least </a:t>
            </a:r>
            <a:br>
              <a:rPr lang="en-US" sz="800" dirty="0" smtClean="0"/>
            </a:br>
            <a:r>
              <a:rPr lang="en-US" sz="800" dirty="0" smtClean="0"/>
              <a:t>400 years, 70,000 deaths across Europe</a:t>
            </a:r>
            <a:endParaRPr lang="en-US" sz="800" dirty="0"/>
          </a:p>
        </p:txBody>
      </p:sp>
      <p:cxnSp>
        <p:nvCxnSpPr>
          <p:cNvPr id="8" name="Straight Arrow Connector 7"/>
          <p:cNvCxnSpPr>
            <a:stCxn id="9" idx="3"/>
          </p:cNvCxnSpPr>
          <p:nvPr/>
        </p:nvCxnSpPr>
        <p:spPr>
          <a:xfrm>
            <a:off x="1657348" y="2359593"/>
            <a:ext cx="2609852" cy="231931"/>
          </a:xfrm>
          <a:prstGeom prst="straightConnector1">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4200" y="1525386"/>
            <a:ext cx="2057400" cy="1157288"/>
          </a:xfrm>
          <a:prstGeom prst="rect">
            <a:avLst/>
          </a:prstGeom>
        </p:spPr>
      </p:pic>
      <p:sp>
        <p:nvSpPr>
          <p:cNvPr id="19" name="TextBox 18"/>
          <p:cNvSpPr txBox="1"/>
          <p:nvPr/>
        </p:nvSpPr>
        <p:spPr>
          <a:xfrm>
            <a:off x="6934200" y="2682674"/>
            <a:ext cx="2057400" cy="584775"/>
          </a:xfrm>
          <a:prstGeom prst="rect">
            <a:avLst/>
          </a:prstGeom>
          <a:noFill/>
        </p:spPr>
        <p:txBody>
          <a:bodyPr wrap="square" rtlCol="0">
            <a:spAutoFit/>
          </a:bodyPr>
          <a:lstStyle/>
          <a:p>
            <a:pPr algn="ctr"/>
            <a:r>
              <a:rPr lang="en-US" sz="800" b="1" dirty="0" smtClean="0"/>
              <a:t>Syrian drought, 2006-2010</a:t>
            </a:r>
          </a:p>
          <a:p>
            <a:pPr algn="ctr"/>
            <a:r>
              <a:rPr lang="en-US" sz="800" dirty="0" smtClean="0"/>
              <a:t>The </a:t>
            </a:r>
            <a:r>
              <a:rPr lang="en-US" sz="800" dirty="0"/>
              <a:t>worst </a:t>
            </a:r>
            <a:r>
              <a:rPr lang="en-US" sz="800" dirty="0" smtClean="0"/>
              <a:t>drought in </a:t>
            </a:r>
            <a:r>
              <a:rPr lang="en-US" sz="800" dirty="0"/>
              <a:t>900 years </a:t>
            </a:r>
            <a:r>
              <a:rPr lang="en-US" sz="800" dirty="0" smtClean="0"/>
              <a:t>coupled </a:t>
            </a:r>
            <a:r>
              <a:rPr lang="en-US" sz="800" dirty="0"/>
              <a:t>with a large population growth and often cited as the trigger for the civil war</a:t>
            </a:r>
          </a:p>
        </p:txBody>
      </p:sp>
      <p:cxnSp>
        <p:nvCxnSpPr>
          <p:cNvPr id="22" name="Straight Arrow Connector 21"/>
          <p:cNvCxnSpPr>
            <a:stCxn id="20" idx="1"/>
          </p:cNvCxnSpPr>
          <p:nvPr/>
        </p:nvCxnSpPr>
        <p:spPr>
          <a:xfrm flipH="1">
            <a:off x="4724400" y="2396418"/>
            <a:ext cx="2209800" cy="396882"/>
          </a:xfrm>
          <a:prstGeom prst="straightConnector1">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pic>
        <p:nvPicPr>
          <p:cNvPr id="27" name="Picture 26"/>
          <p:cNvPicPr>
            <a:picLocks noChangeAspect="1"/>
          </p:cNvPicPr>
          <p:nvPr/>
        </p:nvPicPr>
        <p:blipFill rotWithShape="1">
          <a:blip r:embed="rId5">
            <a:extLst>
              <a:ext uri="{28A0092B-C50C-407E-A947-70E740481C1C}">
                <a14:useLocalDpi xmlns:a14="http://schemas.microsoft.com/office/drawing/2010/main" val="0"/>
              </a:ext>
            </a:extLst>
          </a:blip>
          <a:srcRect t="15643"/>
          <a:stretch/>
        </p:blipFill>
        <p:spPr>
          <a:xfrm>
            <a:off x="202096" y="3365219"/>
            <a:ext cx="1447800" cy="1220862"/>
          </a:xfrm>
          <a:prstGeom prst="rect">
            <a:avLst/>
          </a:prstGeom>
          <a:ln w="12700">
            <a:noFill/>
          </a:ln>
          <a:effectLst/>
        </p:spPr>
      </p:pic>
      <p:sp>
        <p:nvSpPr>
          <p:cNvPr id="20" name="Rectangle 19"/>
          <p:cNvSpPr/>
          <p:nvPr/>
        </p:nvSpPr>
        <p:spPr>
          <a:xfrm>
            <a:off x="6934200" y="1525386"/>
            <a:ext cx="2057400" cy="1742063"/>
          </a:xfrm>
          <a:prstGeom prst="rect">
            <a:avLst/>
          </a:prstGeom>
          <a:no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202095" y="4586081"/>
            <a:ext cx="1462701" cy="461665"/>
          </a:xfrm>
          <a:prstGeom prst="rect">
            <a:avLst/>
          </a:prstGeom>
          <a:noFill/>
          <a:ln>
            <a:noFill/>
          </a:ln>
          <a:effectLst/>
        </p:spPr>
        <p:txBody>
          <a:bodyPr wrap="square" rtlCol="0">
            <a:spAutoFit/>
          </a:bodyPr>
          <a:lstStyle/>
          <a:p>
            <a:pPr algn="ctr"/>
            <a:r>
              <a:rPr lang="en-US" sz="800" b="1" dirty="0" smtClean="0"/>
              <a:t>CA fire season, 2018</a:t>
            </a:r>
          </a:p>
          <a:p>
            <a:pPr algn="ctr"/>
            <a:r>
              <a:rPr lang="en-US" sz="800" dirty="0" smtClean="0"/>
              <a:t>Deadliest &amp; most destructive on record</a:t>
            </a:r>
            <a:endParaRPr lang="en-US" sz="800" dirty="0"/>
          </a:p>
        </p:txBody>
      </p:sp>
      <p:cxnSp>
        <p:nvCxnSpPr>
          <p:cNvPr id="35" name="Straight Arrow Connector 34"/>
          <p:cNvCxnSpPr/>
          <p:nvPr/>
        </p:nvCxnSpPr>
        <p:spPr>
          <a:xfrm flipV="1">
            <a:off x="1657348" y="2744598"/>
            <a:ext cx="1085852" cy="815052"/>
          </a:xfrm>
          <a:prstGeom prst="straightConnector1">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flipV="1">
            <a:off x="5105400" y="2855161"/>
            <a:ext cx="1821348" cy="809171"/>
          </a:xfrm>
          <a:prstGeom prst="straightConnector1">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02095" y="3360137"/>
            <a:ext cx="1447801" cy="1687609"/>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3352801" y="4552950"/>
            <a:ext cx="2362199" cy="461665"/>
          </a:xfrm>
          <a:prstGeom prst="rect">
            <a:avLst/>
          </a:prstGeom>
          <a:noFill/>
        </p:spPr>
        <p:txBody>
          <a:bodyPr wrap="square" rtlCol="0">
            <a:spAutoFit/>
          </a:bodyPr>
          <a:lstStyle/>
          <a:p>
            <a:pPr algn="ctr"/>
            <a:r>
              <a:rPr lang="en-US" sz="800" b="1" dirty="0" smtClean="0"/>
              <a:t>Ethiopia drought, 1983-1985</a:t>
            </a:r>
          </a:p>
          <a:p>
            <a:pPr algn="ctr"/>
            <a:r>
              <a:rPr lang="en-US" sz="800" dirty="0" smtClean="0"/>
              <a:t>&gt;400,000 deaths, 400,000 external refugees, </a:t>
            </a:r>
          </a:p>
          <a:p>
            <a:pPr algn="ctr"/>
            <a:r>
              <a:rPr lang="en-US" sz="800" dirty="0" smtClean="0"/>
              <a:t>2.5 million internally displaced</a:t>
            </a:r>
            <a:endParaRPr lang="en-US" sz="800" dirty="0"/>
          </a:p>
        </p:txBody>
      </p:sp>
      <p:pic>
        <p:nvPicPr>
          <p:cNvPr id="59" name="Picture 58"/>
          <p:cNvPicPr>
            <a:picLocks noChangeAspect="1"/>
          </p:cNvPicPr>
          <p:nvPr/>
        </p:nvPicPr>
        <p:blipFill>
          <a:blip r:embed="rId6"/>
          <a:stretch>
            <a:fillRect/>
          </a:stretch>
        </p:blipFill>
        <p:spPr>
          <a:xfrm>
            <a:off x="2669420" y="4542315"/>
            <a:ext cx="759580" cy="505121"/>
          </a:xfrm>
          <a:prstGeom prst="rect">
            <a:avLst/>
          </a:prstGeom>
        </p:spPr>
      </p:pic>
      <p:sp>
        <p:nvSpPr>
          <p:cNvPr id="60" name="Rectangle 59"/>
          <p:cNvSpPr/>
          <p:nvPr/>
        </p:nvSpPr>
        <p:spPr>
          <a:xfrm>
            <a:off x="2669420" y="4542316"/>
            <a:ext cx="2969380" cy="50389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60" idx="0"/>
          </p:cNvCxnSpPr>
          <p:nvPr/>
        </p:nvCxnSpPr>
        <p:spPr>
          <a:xfrm flipV="1">
            <a:off x="4154110" y="3181351"/>
            <a:ext cx="562840" cy="1360965"/>
          </a:xfrm>
          <a:prstGeom prst="straightConnector1">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44" name="Rectangle 43"/>
          <p:cNvSpPr/>
          <p:nvPr/>
        </p:nvSpPr>
        <p:spPr>
          <a:xfrm>
            <a:off x="6934200" y="3400984"/>
            <a:ext cx="2049950" cy="1605917"/>
          </a:xfrm>
          <a:prstGeom prst="rect">
            <a:avLst/>
          </a:prstGeom>
          <a:solidFill>
            <a:schemeClr val="bg1"/>
          </a:solidFill>
          <a:ln w="127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6919300" y="4548646"/>
            <a:ext cx="2064850" cy="461665"/>
          </a:xfrm>
          <a:prstGeom prst="rect">
            <a:avLst/>
          </a:prstGeom>
          <a:noFill/>
        </p:spPr>
        <p:txBody>
          <a:bodyPr wrap="square" rtlCol="0">
            <a:spAutoFit/>
          </a:bodyPr>
          <a:lstStyle/>
          <a:p>
            <a:pPr algn="ctr"/>
            <a:r>
              <a:rPr lang="en-US" sz="800" b="1" dirty="0" smtClean="0"/>
              <a:t>Pakistan flooding, 2010</a:t>
            </a:r>
          </a:p>
          <a:p>
            <a:pPr algn="ctr"/>
            <a:r>
              <a:rPr lang="en-US" sz="800" dirty="0" smtClean="0"/>
              <a:t>Nearly 2,000 deaths, </a:t>
            </a:r>
          </a:p>
          <a:p>
            <a:pPr algn="ctr"/>
            <a:r>
              <a:rPr lang="en-US" sz="800" dirty="0" smtClean="0"/>
              <a:t>20% of country flooded</a:t>
            </a:r>
            <a:endParaRPr lang="en-US" sz="800" dirty="0"/>
          </a:p>
        </p:txBody>
      </p:sp>
      <p:pic>
        <p:nvPicPr>
          <p:cNvPr id="41" name="Picture 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26750" y="3400984"/>
            <a:ext cx="2057400" cy="1158117"/>
          </a:xfrm>
          <a:prstGeom prst="rect">
            <a:avLst/>
          </a:prstGeom>
        </p:spPr>
      </p:pic>
      <p:sp>
        <p:nvSpPr>
          <p:cNvPr id="43" name="Rectangle 42"/>
          <p:cNvSpPr/>
          <p:nvPr/>
        </p:nvSpPr>
        <p:spPr>
          <a:xfrm>
            <a:off x="6934200" y="3400984"/>
            <a:ext cx="2049950" cy="1605917"/>
          </a:xfrm>
          <a:prstGeom prst="rect">
            <a:avLst/>
          </a:prstGeom>
          <a:no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1732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smtClean="0"/>
              <a:t>Motivation</a:t>
            </a:r>
            <a:endParaRPr b="1" dirty="0"/>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smtClean="0"/>
              <a:t>Growing need for long-range (months-years) weather forecasting for multiple global locations for different mission areas</a:t>
            </a:r>
          </a:p>
          <a:p>
            <a:pPr marL="457200" lvl="0" indent="-342900" algn="l" rtl="0">
              <a:spcBef>
                <a:spcPts val="0"/>
              </a:spcBef>
              <a:spcAft>
                <a:spcPts val="0"/>
              </a:spcAft>
              <a:buSzPts val="1800"/>
              <a:buChar char="●"/>
            </a:pPr>
            <a:endParaRPr lang="en" dirty="0" smtClean="0"/>
          </a:p>
          <a:p>
            <a:pPr marL="457200" lvl="0" indent="-342900" algn="l" rtl="0">
              <a:spcBef>
                <a:spcPts val="0"/>
              </a:spcBef>
              <a:spcAft>
                <a:spcPts val="0"/>
              </a:spcAft>
              <a:buSzPts val="1800"/>
              <a:buChar char="●"/>
            </a:pPr>
            <a:endParaRPr lang="en" dirty="0"/>
          </a:p>
          <a:p>
            <a:pPr marL="457200" lvl="0" indent="-342900" algn="l" rtl="0">
              <a:spcBef>
                <a:spcPts val="0"/>
              </a:spcBef>
              <a:spcAft>
                <a:spcPts val="0"/>
              </a:spcAft>
              <a:buSzPts val="1800"/>
              <a:buChar char="●"/>
            </a:pPr>
            <a:endParaRPr lang="en" dirty="0" smtClean="0"/>
          </a:p>
          <a:p>
            <a:pPr marL="457200" lvl="0" indent="-342900" algn="l" rtl="0">
              <a:spcBef>
                <a:spcPts val="0"/>
              </a:spcBef>
              <a:spcAft>
                <a:spcPts val="0"/>
              </a:spcAft>
              <a:buSzPts val="1800"/>
              <a:buChar char="●"/>
            </a:pPr>
            <a:endParaRPr lang="en" dirty="0" smtClean="0"/>
          </a:p>
          <a:p>
            <a:pPr marL="457200" lvl="0" indent="-342900" algn="l" rtl="0">
              <a:spcBef>
                <a:spcPts val="0"/>
              </a:spcBef>
              <a:spcAft>
                <a:spcPts val="0"/>
              </a:spcAft>
              <a:buSzPts val="1800"/>
              <a:buChar char="●"/>
            </a:pPr>
            <a:endParaRPr lang="en" dirty="0"/>
          </a:p>
          <a:p>
            <a:pPr lvl="1" indent="-342900">
              <a:spcBef>
                <a:spcPts val="0"/>
              </a:spcBef>
              <a:buSzPts val="1800"/>
              <a:buChar char="●"/>
            </a:pPr>
            <a:endParaRPr lang="en" dirty="0" smtClean="0"/>
          </a:p>
          <a:p>
            <a:pPr lvl="1" indent="-342900">
              <a:spcBef>
                <a:spcPts val="0"/>
              </a:spcBef>
              <a:buSzPts val="1800"/>
              <a:buChar char="●"/>
            </a:pPr>
            <a:endParaRPr lang="en" dirty="0" smtClean="0"/>
          </a:p>
          <a:p>
            <a:pPr marL="457200" lvl="0" indent="-342900" algn="l" rtl="0">
              <a:spcBef>
                <a:spcPts val="0"/>
              </a:spcBef>
              <a:spcAft>
                <a:spcPts val="0"/>
              </a:spcAft>
              <a:buSzPts val="1800"/>
              <a:buChar char="●"/>
            </a:pPr>
            <a:r>
              <a:rPr lang="en" dirty="0" smtClean="0"/>
              <a:t>Very challenging due to complex interactions between atmospheric &amp; oceanic cycles at long lookahead times which cannot be effectively modeled using traditional short-range forecasting techniques (e.g., numerical simulations)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25" y="2067552"/>
            <a:ext cx="2133600" cy="1371600"/>
          </a:xfrm>
          <a:prstGeom prst="rect">
            <a:avLst/>
          </a:prstGeom>
          <a:effectLst>
            <a:outerShdw blurRad="50800" dist="38100" dir="2700000" algn="tl" rotWithShape="0">
              <a:prstClr val="black">
                <a:alpha val="40000"/>
              </a:prstClr>
            </a:outerShdw>
          </a:effectLst>
        </p:spPr>
      </p:pic>
      <p:pic>
        <p:nvPicPr>
          <p:cNvPr id="5" name="Picture 4"/>
          <p:cNvPicPr>
            <a:picLocks noChangeAspect="1"/>
          </p:cNvPicPr>
          <p:nvPr/>
        </p:nvPicPr>
        <p:blipFill>
          <a:blip r:embed="rId4"/>
          <a:stretch>
            <a:fillRect/>
          </a:stretch>
        </p:blipFill>
        <p:spPr>
          <a:xfrm>
            <a:off x="2367675" y="2067552"/>
            <a:ext cx="2133600" cy="1371600"/>
          </a:xfrm>
          <a:prstGeom prst="rect">
            <a:avLst/>
          </a:prstGeom>
          <a:effectLst>
            <a:outerShdw blurRad="50800" dist="38100" dir="2700000" algn="tl" rotWithShape="0">
              <a:prstClr val="black">
                <a:alpha val="40000"/>
              </a:prstClr>
            </a:outerShdw>
          </a:effectLst>
        </p:spPr>
      </p:pic>
      <p:pic>
        <p:nvPicPr>
          <p:cNvPr id="6" name="Picture 5"/>
          <p:cNvPicPr>
            <a:picLocks noChangeAspect="1"/>
          </p:cNvPicPr>
          <p:nvPr/>
        </p:nvPicPr>
        <p:blipFill>
          <a:blip r:embed="rId5"/>
          <a:stretch>
            <a:fillRect/>
          </a:stretch>
        </p:blipFill>
        <p:spPr>
          <a:xfrm>
            <a:off x="6873975" y="2067552"/>
            <a:ext cx="2133600" cy="1371600"/>
          </a:xfrm>
          <a:prstGeom prst="rect">
            <a:avLst/>
          </a:prstGeom>
          <a:effectLst>
            <a:outerShdw blurRad="50800" dist="38100" dir="2700000" algn="tl" rotWithShape="0">
              <a:prstClr val="black">
                <a:alpha val="40000"/>
              </a:prstClr>
            </a:outerShdw>
          </a:effectLst>
        </p:spPr>
      </p:pic>
      <p:sp>
        <p:nvSpPr>
          <p:cNvPr id="7" name="TextBox 6"/>
          <p:cNvSpPr txBox="1"/>
          <p:nvPr/>
        </p:nvSpPr>
        <p:spPr>
          <a:xfrm>
            <a:off x="4620825" y="3439152"/>
            <a:ext cx="2133600" cy="276999"/>
          </a:xfrm>
          <a:prstGeom prst="rect">
            <a:avLst/>
          </a:prstGeom>
          <a:solidFill>
            <a:schemeClr val="tx1"/>
          </a:solidFill>
          <a:effectLst>
            <a:outerShdw blurRad="50800" dist="38100" dir="2700000" algn="tl" rotWithShape="0">
              <a:prstClr val="black">
                <a:alpha val="40000"/>
              </a:prstClr>
            </a:outerShdw>
          </a:effectLst>
        </p:spPr>
        <p:txBody>
          <a:bodyPr wrap="square" rtlCol="0">
            <a:spAutoFit/>
          </a:bodyPr>
          <a:lstStyle/>
          <a:p>
            <a:pPr algn="ctr"/>
            <a:r>
              <a:rPr lang="en-US" sz="1200" b="1" dirty="0" smtClean="0">
                <a:solidFill>
                  <a:schemeClr val="bg1"/>
                </a:solidFill>
              </a:rPr>
              <a:t>Disease Dynamics</a:t>
            </a:r>
            <a:endParaRPr lang="en-US" sz="1200" b="1" dirty="0">
              <a:solidFill>
                <a:schemeClr val="bg1"/>
              </a:solidFill>
            </a:endParaRPr>
          </a:p>
        </p:txBody>
      </p:sp>
      <p:sp>
        <p:nvSpPr>
          <p:cNvPr id="10" name="TextBox 9"/>
          <p:cNvSpPr txBox="1"/>
          <p:nvPr/>
        </p:nvSpPr>
        <p:spPr>
          <a:xfrm>
            <a:off x="2367675" y="3439152"/>
            <a:ext cx="2133600" cy="276999"/>
          </a:xfrm>
          <a:prstGeom prst="rect">
            <a:avLst/>
          </a:prstGeom>
          <a:solidFill>
            <a:schemeClr val="tx1"/>
          </a:solidFill>
          <a:effectLst>
            <a:outerShdw blurRad="50800" dist="38100" dir="2700000" algn="tl" rotWithShape="0">
              <a:prstClr val="black">
                <a:alpha val="40000"/>
              </a:prstClr>
            </a:outerShdw>
          </a:effectLst>
        </p:spPr>
        <p:txBody>
          <a:bodyPr wrap="square" rtlCol="0">
            <a:spAutoFit/>
          </a:bodyPr>
          <a:lstStyle/>
          <a:p>
            <a:pPr algn="ctr"/>
            <a:r>
              <a:rPr lang="en-US" sz="1200" b="1" dirty="0" smtClean="0">
                <a:solidFill>
                  <a:schemeClr val="bg1"/>
                </a:solidFill>
              </a:rPr>
              <a:t>Humanitarian Assistance</a:t>
            </a:r>
            <a:endParaRPr lang="en-US" sz="1200" b="1" dirty="0">
              <a:solidFill>
                <a:schemeClr val="bg1"/>
              </a:solidFill>
            </a:endParaRPr>
          </a:p>
        </p:txBody>
      </p:sp>
      <p:sp>
        <p:nvSpPr>
          <p:cNvPr id="11" name="TextBox 10"/>
          <p:cNvSpPr txBox="1"/>
          <p:nvPr/>
        </p:nvSpPr>
        <p:spPr>
          <a:xfrm>
            <a:off x="114525" y="3439152"/>
            <a:ext cx="2133600" cy="276999"/>
          </a:xfrm>
          <a:prstGeom prst="rect">
            <a:avLst/>
          </a:prstGeom>
          <a:solidFill>
            <a:schemeClr val="tx1"/>
          </a:solidFill>
          <a:effectLst>
            <a:outerShdw blurRad="50800" dist="38100" dir="2700000" algn="tl" rotWithShape="0">
              <a:prstClr val="black">
                <a:alpha val="40000"/>
              </a:prstClr>
            </a:outerShdw>
          </a:effectLst>
        </p:spPr>
        <p:txBody>
          <a:bodyPr wrap="square" rtlCol="0">
            <a:spAutoFit/>
          </a:bodyPr>
          <a:lstStyle/>
          <a:p>
            <a:pPr algn="ctr"/>
            <a:r>
              <a:rPr lang="en-US" sz="1200" b="1" dirty="0" smtClean="0">
                <a:solidFill>
                  <a:schemeClr val="bg1"/>
                </a:solidFill>
              </a:rPr>
              <a:t>International Security</a:t>
            </a:r>
            <a:endParaRPr lang="en-US" sz="1200" b="1" dirty="0">
              <a:solidFill>
                <a:schemeClr val="bg1"/>
              </a:solidFill>
            </a:endParaRPr>
          </a:p>
        </p:txBody>
      </p:sp>
      <p:sp>
        <p:nvSpPr>
          <p:cNvPr id="12" name="TextBox 11"/>
          <p:cNvSpPr txBox="1"/>
          <p:nvPr/>
        </p:nvSpPr>
        <p:spPr>
          <a:xfrm>
            <a:off x="6873975" y="3439152"/>
            <a:ext cx="2133600" cy="276999"/>
          </a:xfrm>
          <a:prstGeom prst="rect">
            <a:avLst/>
          </a:prstGeom>
          <a:solidFill>
            <a:schemeClr val="tx1"/>
          </a:solidFill>
          <a:effectLst>
            <a:outerShdw blurRad="50800" dist="38100" dir="2700000" algn="tl" rotWithShape="0">
              <a:prstClr val="black">
                <a:alpha val="40000"/>
              </a:prstClr>
            </a:outerShdw>
          </a:effectLst>
        </p:spPr>
        <p:txBody>
          <a:bodyPr wrap="square" rtlCol="0">
            <a:spAutoFit/>
          </a:bodyPr>
          <a:lstStyle/>
          <a:p>
            <a:pPr algn="ctr"/>
            <a:r>
              <a:rPr lang="en-US" sz="1200" b="1" dirty="0" smtClean="0">
                <a:solidFill>
                  <a:schemeClr val="bg1"/>
                </a:solidFill>
              </a:rPr>
              <a:t>Infrastructure Planning</a:t>
            </a:r>
            <a:endParaRPr lang="en-US" sz="1200" b="1" dirty="0">
              <a:solidFill>
                <a:schemeClr val="bg1"/>
              </a:solidFill>
            </a:endParaRPr>
          </a:p>
        </p:txBody>
      </p:sp>
      <p:pic>
        <p:nvPicPr>
          <p:cNvPr id="4" name="Picture 3"/>
          <p:cNvPicPr>
            <a:picLocks noChangeAspect="1"/>
          </p:cNvPicPr>
          <p:nvPr/>
        </p:nvPicPr>
        <p:blipFill>
          <a:blip r:embed="rId6"/>
          <a:stretch>
            <a:fillRect/>
          </a:stretch>
        </p:blipFill>
        <p:spPr>
          <a:xfrm>
            <a:off x="4620824" y="2067552"/>
            <a:ext cx="2133601" cy="1373080"/>
          </a:xfrm>
          <a:prstGeom prst="rect">
            <a:avLst/>
          </a:prstGeom>
          <a:effectLst>
            <a:outerShdw blurRad="50800" dist="38100" dir="2700000" algn="tl" rotWithShape="0">
              <a:prstClr val="black">
                <a:alpha val="40000"/>
              </a:prstClr>
            </a:outerShdw>
          </a:effectLst>
        </p:spPr>
      </p:pic>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Current Opportunity</a:t>
            </a:r>
            <a:endParaRPr lang="en-US" b="1" dirty="0"/>
          </a:p>
        </p:txBody>
      </p:sp>
      <p:sp>
        <p:nvSpPr>
          <p:cNvPr id="3" name="Text Placeholder 2"/>
          <p:cNvSpPr>
            <a:spLocks noGrp="1"/>
          </p:cNvSpPr>
          <p:nvPr>
            <p:ph type="body" idx="1"/>
          </p:nvPr>
        </p:nvSpPr>
        <p:spPr/>
        <p:txBody>
          <a:bodyPr/>
          <a:lstStyle/>
          <a:p>
            <a:r>
              <a:rPr lang="en-US" dirty="0" smtClean="0"/>
              <a:t>Many prior studies have examined relationship between a small number of “global oscillations” and climate impacts which reduce their generalizability</a:t>
            </a:r>
          </a:p>
          <a:p>
            <a:endParaRPr lang="en-US" dirty="0"/>
          </a:p>
          <a:p>
            <a:endParaRPr lang="en-US" dirty="0" smtClean="0"/>
          </a:p>
          <a:p>
            <a:endParaRPr lang="en-US" dirty="0" smtClean="0"/>
          </a:p>
          <a:p>
            <a:endParaRPr lang="en-US" dirty="0" smtClean="0"/>
          </a:p>
          <a:p>
            <a:endParaRPr lang="en-US" dirty="0" smtClean="0"/>
          </a:p>
          <a:p>
            <a:endParaRPr lang="en-US" dirty="0"/>
          </a:p>
          <a:p>
            <a:endParaRPr lang="en-US" dirty="0"/>
          </a:p>
          <a:p>
            <a:r>
              <a:rPr lang="en-US" dirty="0" smtClean="0"/>
              <a:t>Significant opportunity afforded from applying machine learning approaches, trained on decades of </a:t>
            </a:r>
            <a:r>
              <a:rPr lang="en-US" u="sng" dirty="0" smtClean="0"/>
              <a:t>full set</a:t>
            </a:r>
            <a:r>
              <a:rPr lang="en-US" dirty="0" smtClean="0"/>
              <a:t> of global oscillation &amp; resulting climate data</a:t>
            </a:r>
          </a:p>
          <a:p>
            <a:pPr lvl="1">
              <a:spcBef>
                <a:spcPts val="600"/>
              </a:spcBef>
            </a:pPr>
            <a:r>
              <a:rPr lang="en-US" sz="1600" dirty="0" smtClean="0"/>
              <a:t>Oscillations interact differently according to geographic location &amp; time-scale</a:t>
            </a:r>
            <a:endParaRPr lang="en-US" sz="1600" dirty="0"/>
          </a:p>
        </p:txBody>
      </p:sp>
      <p:pic>
        <p:nvPicPr>
          <p:cNvPr id="5" name="Picture 4"/>
          <p:cNvPicPr>
            <a:picLocks noChangeAspect="1"/>
          </p:cNvPicPr>
          <p:nvPr/>
        </p:nvPicPr>
        <p:blipFill rotWithShape="1">
          <a:blip r:embed="rId3"/>
          <a:srcRect l="51063" t="54147" r="20048" b="11795"/>
          <a:stretch/>
        </p:blipFill>
        <p:spPr>
          <a:xfrm>
            <a:off x="164147" y="1937159"/>
            <a:ext cx="2245051" cy="1764540"/>
          </a:xfrm>
          <a:prstGeom prst="rect">
            <a:avLst/>
          </a:prstGeom>
          <a:ln>
            <a:solidFill>
              <a:schemeClr val="tx1"/>
            </a:solidFill>
          </a:ln>
        </p:spPr>
      </p:pic>
      <p:sp>
        <p:nvSpPr>
          <p:cNvPr id="6" name="TextBox 5"/>
          <p:cNvSpPr txBox="1"/>
          <p:nvPr/>
        </p:nvSpPr>
        <p:spPr>
          <a:xfrm>
            <a:off x="1308633" y="3701403"/>
            <a:ext cx="1218603" cy="307777"/>
          </a:xfrm>
          <a:prstGeom prst="rect">
            <a:avLst/>
          </a:prstGeom>
          <a:noFill/>
        </p:spPr>
        <p:txBody>
          <a:bodyPr wrap="none" rtlCol="0">
            <a:spAutoFit/>
          </a:bodyPr>
          <a:lstStyle/>
          <a:p>
            <a:r>
              <a:rPr lang="en-US" dirty="0" smtClean="0"/>
              <a:t>Nature, 1996</a:t>
            </a:r>
            <a:endParaRPr lang="en-US" dirty="0"/>
          </a:p>
        </p:txBody>
      </p:sp>
      <p:pic>
        <p:nvPicPr>
          <p:cNvPr id="7" name="Picture 6"/>
          <p:cNvPicPr>
            <a:picLocks noChangeAspect="1"/>
          </p:cNvPicPr>
          <p:nvPr/>
        </p:nvPicPr>
        <p:blipFill rotWithShape="1">
          <a:blip r:embed="rId4"/>
          <a:srcRect l="32144" t="25959" r="37135" b="13088"/>
          <a:stretch/>
        </p:blipFill>
        <p:spPr>
          <a:xfrm>
            <a:off x="2540477" y="1927357"/>
            <a:ext cx="1494406" cy="1976637"/>
          </a:xfrm>
          <a:prstGeom prst="rect">
            <a:avLst/>
          </a:prstGeom>
        </p:spPr>
      </p:pic>
      <p:pic>
        <p:nvPicPr>
          <p:cNvPr id="8" name="Picture 7"/>
          <p:cNvPicPr>
            <a:picLocks noChangeAspect="1"/>
          </p:cNvPicPr>
          <p:nvPr/>
        </p:nvPicPr>
        <p:blipFill rotWithShape="1">
          <a:blip r:embed="rId5"/>
          <a:srcRect l="26374" t="20548" r="26374" b="11908"/>
          <a:stretch/>
        </p:blipFill>
        <p:spPr>
          <a:xfrm>
            <a:off x="6473134" y="1938309"/>
            <a:ext cx="2509648" cy="2031392"/>
          </a:xfrm>
          <a:prstGeom prst="rect">
            <a:avLst/>
          </a:prstGeom>
          <a:ln>
            <a:solidFill>
              <a:schemeClr val="tx1"/>
            </a:solidFill>
          </a:ln>
        </p:spPr>
      </p:pic>
      <p:pic>
        <p:nvPicPr>
          <p:cNvPr id="9" name="Picture 8"/>
          <p:cNvPicPr>
            <a:picLocks noChangeAspect="1"/>
          </p:cNvPicPr>
          <p:nvPr/>
        </p:nvPicPr>
        <p:blipFill rotWithShape="1">
          <a:blip r:embed="rId6"/>
          <a:srcRect l="12091" t="45759" r="38845" b="5353"/>
          <a:stretch/>
        </p:blipFill>
        <p:spPr>
          <a:xfrm>
            <a:off x="4220390" y="1941853"/>
            <a:ext cx="2078229" cy="1573385"/>
          </a:xfrm>
          <a:prstGeom prst="rect">
            <a:avLst/>
          </a:prstGeom>
          <a:ln>
            <a:solidFill>
              <a:schemeClr val="tx1"/>
            </a:solidFill>
          </a:ln>
        </p:spPr>
      </p:pic>
      <p:sp>
        <p:nvSpPr>
          <p:cNvPr id="10" name="TextBox 9"/>
          <p:cNvSpPr txBox="1"/>
          <p:nvPr/>
        </p:nvSpPr>
        <p:spPr>
          <a:xfrm>
            <a:off x="4117537" y="3481473"/>
            <a:ext cx="2246508" cy="523220"/>
          </a:xfrm>
          <a:prstGeom prst="rect">
            <a:avLst/>
          </a:prstGeom>
          <a:noFill/>
        </p:spPr>
        <p:txBody>
          <a:bodyPr wrap="square" rtlCol="0">
            <a:spAutoFit/>
          </a:bodyPr>
          <a:lstStyle/>
          <a:p>
            <a:pPr algn="r"/>
            <a:r>
              <a:rPr lang="en-US" dirty="0" smtClean="0"/>
              <a:t>Geophysical Research Letters, 1999</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extLst>
      <p:ext uri="{BB962C8B-B14F-4D97-AF65-F5344CB8AC3E}">
        <p14:creationId xmlns:p14="http://schemas.microsoft.com/office/powerpoint/2010/main" val="16539263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Global Oscillations</a:t>
            </a:r>
            <a:endParaRPr lang="en-US" b="1" dirty="0"/>
          </a:p>
        </p:txBody>
      </p:sp>
      <p:sp>
        <p:nvSpPr>
          <p:cNvPr id="3" name="Text Placeholder 2"/>
          <p:cNvSpPr>
            <a:spLocks noGrp="1"/>
          </p:cNvSpPr>
          <p:nvPr>
            <p:ph type="body" idx="1"/>
          </p:nvPr>
        </p:nvSpPr>
        <p:spPr/>
        <p:txBody>
          <a:bodyPr wrap="square"/>
          <a:lstStyle/>
          <a:p>
            <a:r>
              <a:rPr lang="en-US" dirty="0">
                <a:latin typeface="Arial" panose="020B0604020202020204" pitchFamily="34" charset="0"/>
                <a:cs typeface="Arial" panose="020B0604020202020204" pitchFamily="34" charset="0"/>
              </a:rPr>
              <a:t>A </a:t>
            </a:r>
            <a:r>
              <a:rPr lang="en-US" dirty="0" smtClean="0">
                <a:latin typeface="Arial" panose="020B0604020202020204" pitchFamily="34" charset="0"/>
                <a:cs typeface="Arial" panose="020B0604020202020204" pitchFamily="34" charset="0"/>
              </a:rPr>
              <a:t>global oscillation (aka “teleconnection”) </a:t>
            </a:r>
            <a:r>
              <a:rPr lang="en-US" dirty="0">
                <a:latin typeface="Arial" panose="020B0604020202020204" pitchFamily="34" charset="0"/>
                <a:cs typeface="Arial" panose="020B0604020202020204" pitchFamily="34" charset="0"/>
              </a:rPr>
              <a:t>is a recurring and persistent, large-scale pattern of pressure </a:t>
            </a:r>
            <a:r>
              <a:rPr lang="en-US" dirty="0" smtClean="0">
                <a:latin typeface="Arial" panose="020B0604020202020204" pitchFamily="34" charset="0"/>
                <a:cs typeface="Arial" panose="020B0604020202020204" pitchFamily="34" charset="0"/>
              </a:rPr>
              <a:t>or atmospheric/oceanic circulation that </a:t>
            </a:r>
            <a:r>
              <a:rPr lang="en-US" dirty="0">
                <a:latin typeface="Arial" panose="020B0604020202020204" pitchFamily="34" charset="0"/>
                <a:cs typeface="Arial" panose="020B0604020202020204" pitchFamily="34" charset="0"/>
              </a:rPr>
              <a:t>spans vast geographical areas. These patterns typically last for several weeks to several months, they can sometimes be prominent for several consecutive years.</a:t>
            </a:r>
          </a:p>
          <a:p>
            <a:endParaRPr lang="en-US" dirty="0" smtClean="0"/>
          </a:p>
          <a:p>
            <a:r>
              <a:rPr lang="en-US" dirty="0" smtClean="0"/>
              <a:t>Combining </a:t>
            </a:r>
            <a:r>
              <a:rPr lang="en-US" dirty="0"/>
              <a:t>multiple teleconnections </a:t>
            </a:r>
            <a:r>
              <a:rPr lang="en-US" dirty="0" smtClean="0"/>
              <a:t/>
            </a:r>
            <a:br>
              <a:rPr lang="en-US" dirty="0" smtClean="0"/>
            </a:br>
            <a:r>
              <a:rPr lang="en-US" dirty="0" smtClean="0"/>
              <a:t>can </a:t>
            </a:r>
            <a:r>
              <a:rPr lang="en-US" dirty="0"/>
              <a:t>enhance or negate the impact of </a:t>
            </a:r>
            <a:r>
              <a:rPr lang="en-US" dirty="0" smtClean="0"/>
              <a:t/>
            </a:r>
            <a:br>
              <a:rPr lang="en-US" dirty="0" smtClean="0"/>
            </a:br>
            <a:r>
              <a:rPr lang="en-US" dirty="0" smtClean="0"/>
              <a:t>other teleconnections</a:t>
            </a:r>
          </a:p>
          <a:p>
            <a:endParaRPr lang="en-US" dirty="0" smtClean="0">
              <a:solidFill>
                <a:schemeClr val="bg2"/>
              </a:solidFill>
            </a:endParaRPr>
          </a:p>
          <a:p>
            <a:r>
              <a:rPr lang="en-US" dirty="0" smtClean="0">
                <a:solidFill>
                  <a:schemeClr val="bg2"/>
                </a:solidFill>
              </a:rPr>
              <a:t>A warm episode ENSO is displayed on </a:t>
            </a:r>
          </a:p>
          <a:p>
            <a:pPr marL="114300" indent="346075">
              <a:buNone/>
            </a:pPr>
            <a:r>
              <a:rPr lang="en-US" dirty="0" smtClean="0">
                <a:solidFill>
                  <a:schemeClr val="bg2"/>
                </a:solidFill>
              </a:rPr>
              <a:t>the right with its associated global </a:t>
            </a:r>
          </a:p>
          <a:p>
            <a:pPr marL="114300" indent="346075">
              <a:buNone/>
            </a:pPr>
            <a:r>
              <a:rPr lang="en-US" dirty="0" smtClean="0">
                <a:solidFill>
                  <a:schemeClr val="bg2"/>
                </a:solidFill>
              </a:rPr>
              <a:t>impacts</a:t>
            </a:r>
          </a:p>
          <a:p>
            <a:pPr marL="114300" indent="346075">
              <a:buNone/>
            </a:pPr>
            <a:endParaRPr lang="en-US" dirty="0" smtClean="0"/>
          </a:p>
        </p:txBody>
      </p:sp>
      <p:sp>
        <p:nvSpPr>
          <p:cNvPr id="6" name="Oval 5"/>
          <p:cNvSpPr/>
          <p:nvPr/>
        </p:nvSpPr>
        <p:spPr>
          <a:xfrm>
            <a:off x="7321296" y="3981560"/>
            <a:ext cx="646176" cy="29260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6692" y="2565055"/>
            <a:ext cx="3918886" cy="2410114"/>
          </a:xfrm>
          <a:prstGeom prst="rect">
            <a:avLst/>
          </a:prstGeom>
        </p:spPr>
      </p:pic>
      <p:sp>
        <p:nvSpPr>
          <p:cNvPr id="4" name="TextBox 3"/>
          <p:cNvSpPr txBox="1"/>
          <p:nvPr/>
        </p:nvSpPr>
        <p:spPr>
          <a:xfrm>
            <a:off x="8384895" y="4703625"/>
            <a:ext cx="620683" cy="276999"/>
          </a:xfrm>
          <a:prstGeom prst="rect">
            <a:avLst/>
          </a:prstGeom>
          <a:noFill/>
        </p:spPr>
        <p:txBody>
          <a:bodyPr wrap="none" rtlCol="0">
            <a:spAutoFit/>
          </a:bodyPr>
          <a:lstStyle/>
          <a:p>
            <a:r>
              <a:rPr lang="en-US" sz="1200" b="1" dirty="0" smtClean="0">
                <a:solidFill>
                  <a:schemeClr val="bg1"/>
                </a:solidFill>
              </a:rPr>
              <a:t>ENSO</a:t>
            </a:r>
            <a:endParaRPr lang="en-US" sz="1200" b="1" dirty="0">
              <a:solidFill>
                <a:schemeClr val="bg1"/>
              </a:solidFill>
            </a:endParaRPr>
          </a:p>
        </p:txBody>
      </p:sp>
    </p:spTree>
    <p:extLst>
      <p:ext uri="{BB962C8B-B14F-4D97-AF65-F5344CB8AC3E}">
        <p14:creationId xmlns:p14="http://schemas.microsoft.com/office/powerpoint/2010/main" val="9108103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Key Oscillations</a:t>
            </a:r>
            <a:endParaRPr lang="en-US" b="1" dirty="0"/>
          </a:p>
        </p:txBody>
      </p:sp>
      <p:sp>
        <p:nvSpPr>
          <p:cNvPr id="3" name="Text Placeholder 2"/>
          <p:cNvSpPr>
            <a:spLocks noGrp="1"/>
          </p:cNvSpPr>
          <p:nvPr>
            <p:ph type="body" idx="1"/>
          </p:nvPr>
        </p:nvSpPr>
        <p:spPr>
          <a:xfrm>
            <a:off x="311699" y="1152475"/>
            <a:ext cx="4512171" cy="3416400"/>
          </a:xfrm>
        </p:spPr>
        <p:txBody>
          <a:bodyPr/>
          <a:lstStyle/>
          <a:p>
            <a:r>
              <a:rPr lang="en-US" dirty="0"/>
              <a:t>El Niño/Southern Oscillation (ENSO) </a:t>
            </a:r>
            <a:endParaRPr lang="en-US" dirty="0" smtClean="0"/>
          </a:p>
          <a:p>
            <a:pPr lvl="1">
              <a:spcBef>
                <a:spcPts val="600"/>
              </a:spcBef>
            </a:pPr>
            <a:r>
              <a:rPr lang="en-US" dirty="0">
                <a:latin typeface="Arial" panose="020B0604020202020204" pitchFamily="34" charset="0"/>
                <a:cs typeface="Arial" panose="020B0604020202020204" pitchFamily="34" charset="0"/>
              </a:rPr>
              <a:t>Warm and cold water episodes near the equator in the Pacific </a:t>
            </a:r>
            <a:endParaRPr lang="en-US" dirty="0" smtClean="0">
              <a:latin typeface="Arial" panose="020B0604020202020204" pitchFamily="34" charset="0"/>
              <a:cs typeface="Arial" panose="020B0604020202020204" pitchFamily="34" charset="0"/>
            </a:endParaRPr>
          </a:p>
          <a:p>
            <a:pPr lvl="1">
              <a:spcBef>
                <a:spcPts val="600"/>
              </a:spcBef>
            </a:pPr>
            <a:r>
              <a:rPr lang="en-US" dirty="0" smtClean="0"/>
              <a:t>Affects </a:t>
            </a:r>
            <a:r>
              <a:rPr lang="en-US" dirty="0"/>
              <a:t>weather patterns around the </a:t>
            </a:r>
            <a:r>
              <a:rPr lang="en-US" dirty="0" smtClean="0"/>
              <a:t>globe</a:t>
            </a:r>
          </a:p>
          <a:p>
            <a:pPr marL="114300" indent="0">
              <a:buNone/>
            </a:pPr>
            <a:endParaRPr lang="en-US" dirty="0"/>
          </a:p>
          <a:p>
            <a:r>
              <a:rPr lang="en-US" dirty="0" smtClean="0"/>
              <a:t>Arctic Oscillation (AO)</a:t>
            </a:r>
          </a:p>
          <a:p>
            <a:pPr lvl="1">
              <a:spcBef>
                <a:spcPts val="600"/>
              </a:spcBef>
            </a:pPr>
            <a:r>
              <a:rPr lang="en-US" dirty="0"/>
              <a:t>Atmospheric pressure at polar and middle latitudes fluctuates between high and </a:t>
            </a:r>
            <a:r>
              <a:rPr lang="en-US" dirty="0" smtClean="0"/>
              <a:t>low </a:t>
            </a:r>
          </a:p>
          <a:p>
            <a:endParaRPr lang="en-US" dirty="0" smtClean="0"/>
          </a:p>
          <a:p>
            <a:r>
              <a:rPr lang="en-US" dirty="0"/>
              <a:t>North Atlantic Oscillation (NAO)</a:t>
            </a:r>
          </a:p>
          <a:p>
            <a:pPr lvl="1">
              <a:spcBef>
                <a:spcPts val="600"/>
              </a:spcBef>
            </a:pPr>
            <a:r>
              <a:rPr lang="en-US" dirty="0" smtClean="0">
                <a:latin typeface="Arial" panose="020B0604020202020204" pitchFamily="34" charset="0"/>
                <a:cs typeface="Arial" panose="020B0604020202020204" pitchFamily="34" charset="0"/>
              </a:rPr>
              <a:t>Changes </a:t>
            </a:r>
            <a:r>
              <a:rPr lang="en-US" dirty="0">
                <a:latin typeface="Arial" panose="020B0604020202020204" pitchFamily="34" charset="0"/>
                <a:cs typeface="Arial" panose="020B0604020202020204" pitchFamily="34" charset="0"/>
              </a:rPr>
              <a:t>in the intensity / location of the North Atlantic jet stream/storm track</a:t>
            </a:r>
            <a:endParaRPr lang="en-US" dirty="0"/>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4945" y="558020"/>
            <a:ext cx="3378353" cy="1681357"/>
          </a:xfrm>
          <a:prstGeom prst="rect">
            <a:avLst/>
          </a:prstGeom>
          <a:effectLst>
            <a:outerShdw blurRad="50800" dist="38100" dir="2700000" algn="tl" rotWithShape="0">
              <a:prstClr val="black">
                <a:alpha val="40000"/>
              </a:prstClr>
            </a:outerShdw>
          </a:effectLst>
        </p:spPr>
      </p:pic>
      <p:sp>
        <p:nvSpPr>
          <p:cNvPr id="8" name="TextBox 7"/>
          <p:cNvSpPr txBox="1"/>
          <p:nvPr/>
        </p:nvSpPr>
        <p:spPr>
          <a:xfrm>
            <a:off x="7922671" y="1961474"/>
            <a:ext cx="694421" cy="307777"/>
          </a:xfrm>
          <a:prstGeom prst="rect">
            <a:avLst/>
          </a:prstGeom>
          <a:noFill/>
        </p:spPr>
        <p:txBody>
          <a:bodyPr wrap="none" rtlCol="0">
            <a:spAutoFit/>
          </a:bodyPr>
          <a:lstStyle/>
          <a:p>
            <a:r>
              <a:rPr lang="en-US" b="1" dirty="0" smtClean="0">
                <a:solidFill>
                  <a:schemeClr val="bg1"/>
                </a:solidFill>
              </a:rPr>
              <a:t>ENSO</a:t>
            </a:r>
            <a:endParaRPr lang="en-US" b="1" dirty="0">
              <a:solidFill>
                <a:schemeClr val="bg1"/>
              </a:solidFill>
            </a:endParaRPr>
          </a:p>
        </p:txBody>
      </p:sp>
      <p:sp>
        <p:nvSpPr>
          <p:cNvPr id="9" name="TextBox 8"/>
          <p:cNvSpPr txBox="1"/>
          <p:nvPr/>
        </p:nvSpPr>
        <p:spPr>
          <a:xfrm>
            <a:off x="6826974" y="4669644"/>
            <a:ext cx="583814" cy="307777"/>
          </a:xfrm>
          <a:prstGeom prst="rect">
            <a:avLst/>
          </a:prstGeom>
          <a:noFill/>
        </p:spPr>
        <p:txBody>
          <a:bodyPr wrap="none" rtlCol="0">
            <a:spAutoFit/>
          </a:bodyPr>
          <a:lstStyle/>
          <a:p>
            <a:r>
              <a:rPr lang="en-US" b="1" dirty="0" smtClean="0">
                <a:solidFill>
                  <a:schemeClr val="bg1"/>
                </a:solidFill>
              </a:rPr>
              <a:t>NAO</a:t>
            </a:r>
            <a:endParaRPr lang="en-US" b="1" dirty="0">
              <a:solidFill>
                <a:schemeClr val="bg1"/>
              </a:solidFill>
            </a:endParaRPr>
          </a:p>
        </p:txBody>
      </p:sp>
      <p:pic>
        <p:nvPicPr>
          <p:cNvPr id="11" name="Picture 2" descr="image0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3870" y="2429202"/>
            <a:ext cx="4154297" cy="2548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0003467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smtClean="0"/>
              <a:t>Other Global Oscillations</a:t>
            </a:r>
            <a:endParaRPr lang="en-US" b="1" dirty="0"/>
          </a:p>
        </p:txBody>
      </p:sp>
      <p:sp>
        <p:nvSpPr>
          <p:cNvPr id="5" name="Text Placeholder 4"/>
          <p:cNvSpPr>
            <a:spLocks noGrp="1"/>
          </p:cNvSpPr>
          <p:nvPr>
            <p:ph type="body" idx="1"/>
          </p:nvPr>
        </p:nvSpPr>
        <p:spPr>
          <a:xfrm>
            <a:off x="132271" y="1058174"/>
            <a:ext cx="8919713" cy="3510701"/>
          </a:xfrm>
        </p:spPr>
        <p:txBody>
          <a:bodyPr/>
          <a:lstStyle/>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East Atlantic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Anomaly </a:t>
            </a:r>
            <a:r>
              <a:rPr lang="en-US" sz="1400" dirty="0">
                <a:latin typeface="Arial" panose="020B0604020202020204" pitchFamily="34" charset="0"/>
                <a:cs typeface="Arial" panose="020B0604020202020204" pitchFamily="34" charset="0"/>
              </a:rPr>
              <a:t>centers spanning the North Atlantic from east to west. Similar to </a:t>
            </a:r>
            <a:r>
              <a:rPr lang="en-US" sz="1400" dirty="0" smtClean="0">
                <a:latin typeface="Arial" panose="020B0604020202020204" pitchFamily="34" charset="0"/>
                <a:cs typeface="Arial" panose="020B0604020202020204" pitchFamily="34" charset="0"/>
              </a:rPr>
              <a:t>NAO</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West Pacific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Atmospheric </a:t>
            </a:r>
            <a:r>
              <a:rPr lang="en-US" sz="1400" dirty="0">
                <a:latin typeface="Arial" panose="020B0604020202020204" pitchFamily="34" charset="0"/>
                <a:cs typeface="Arial" panose="020B0604020202020204" pitchFamily="34" charset="0"/>
              </a:rPr>
              <a:t>pressure differences from the Bering Sea to southeast </a:t>
            </a:r>
            <a:r>
              <a:rPr lang="en-US" sz="1400" dirty="0" smtClean="0">
                <a:latin typeface="Arial" panose="020B0604020202020204" pitchFamily="34" charset="0"/>
                <a:cs typeface="Arial" panose="020B0604020202020204" pitchFamily="34" charset="0"/>
              </a:rPr>
              <a:t>China</a:t>
            </a:r>
            <a:endParaRPr lang="en-US" sz="1400" b="1"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East </a:t>
            </a:r>
            <a:r>
              <a:rPr lang="en-US" sz="1400" b="1" dirty="0" smtClean="0">
                <a:latin typeface="Arial" panose="020B0604020202020204" pitchFamily="34" charset="0"/>
                <a:cs typeface="Arial" panose="020B0604020202020204" pitchFamily="34" charset="0"/>
              </a:rPr>
              <a:t>Pacific/North </a:t>
            </a:r>
            <a:r>
              <a:rPr lang="en-US" sz="1400" b="1" dirty="0">
                <a:latin typeface="Arial" panose="020B0604020202020204" pitchFamily="34" charset="0"/>
                <a:cs typeface="Arial" panose="020B0604020202020204" pitchFamily="34" charset="0"/>
              </a:rPr>
              <a:t>Pacific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Positive </a:t>
            </a:r>
            <a:r>
              <a:rPr lang="en-US" sz="1400" dirty="0">
                <a:latin typeface="Arial" panose="020B0604020202020204" pitchFamily="34" charset="0"/>
                <a:cs typeface="Arial" panose="020B0604020202020204" pitchFamily="34" charset="0"/>
              </a:rPr>
              <a:t>height anomalies located over Alaska/ Western Canada, and negative anomalies over the central North Pacific and eastern North </a:t>
            </a:r>
            <a:r>
              <a:rPr lang="en-US" sz="1400" dirty="0" smtClean="0">
                <a:latin typeface="Arial" panose="020B0604020202020204" pitchFamily="34" charset="0"/>
                <a:cs typeface="Arial" panose="020B0604020202020204" pitchFamily="34" charset="0"/>
              </a:rPr>
              <a:t>America</a:t>
            </a:r>
            <a:endParaRPr lang="en-US" sz="1400" b="1"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smtClean="0">
                <a:latin typeface="Arial" panose="020B0604020202020204" pitchFamily="34" charset="0"/>
                <a:cs typeface="Arial" panose="020B0604020202020204" pitchFamily="34" charset="0"/>
              </a:rPr>
              <a:t>Pacific/North </a:t>
            </a:r>
            <a:r>
              <a:rPr lang="en-US" sz="1400" b="1" dirty="0">
                <a:latin typeface="Arial" panose="020B0604020202020204" pitchFamily="34" charset="0"/>
                <a:cs typeface="Arial" panose="020B0604020202020204" pitchFamily="34" charset="0"/>
              </a:rPr>
              <a:t>American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Strong </a:t>
            </a:r>
            <a:r>
              <a:rPr lang="en-US" sz="1400" dirty="0">
                <a:latin typeface="Arial" panose="020B0604020202020204" pitchFamily="34" charset="0"/>
                <a:cs typeface="Arial" panose="020B0604020202020204" pitchFamily="34" charset="0"/>
              </a:rPr>
              <a:t>fluctuations in the strength/location of the East Asian </a:t>
            </a:r>
            <a:r>
              <a:rPr lang="en-US" sz="1400" dirty="0" smtClean="0">
                <a:latin typeface="Arial" panose="020B0604020202020204" pitchFamily="34" charset="0"/>
                <a:cs typeface="Arial" panose="020B0604020202020204" pitchFamily="34" charset="0"/>
              </a:rPr>
              <a:t>jet</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East </a:t>
            </a:r>
            <a:r>
              <a:rPr lang="en-US" sz="1400" b="1" dirty="0" smtClean="0">
                <a:latin typeface="Arial" panose="020B0604020202020204" pitchFamily="34" charset="0"/>
                <a:cs typeface="Arial" panose="020B0604020202020204" pitchFamily="34" charset="0"/>
              </a:rPr>
              <a:t>Atlantic/West </a:t>
            </a:r>
            <a:r>
              <a:rPr lang="en-US" sz="1400" b="1" dirty="0">
                <a:latin typeface="Arial" panose="020B0604020202020204" pitchFamily="34" charset="0"/>
                <a:cs typeface="Arial" panose="020B0604020202020204" pitchFamily="34" charset="0"/>
              </a:rPr>
              <a:t>Russia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Height </a:t>
            </a:r>
            <a:r>
              <a:rPr lang="en-US" sz="1400" dirty="0">
                <a:latin typeface="Arial" panose="020B0604020202020204" pitchFamily="34" charset="0"/>
                <a:cs typeface="Arial" panose="020B0604020202020204" pitchFamily="34" charset="0"/>
              </a:rPr>
              <a:t>anomalies located over Europe and northern China, and height anomalies located over the central North Atlantic and north of the Caspian </a:t>
            </a:r>
            <a:r>
              <a:rPr lang="en-US" sz="1400" dirty="0" smtClean="0">
                <a:latin typeface="Arial" panose="020B0604020202020204" pitchFamily="34" charset="0"/>
                <a:cs typeface="Arial" panose="020B0604020202020204" pitchFamily="34" charset="0"/>
              </a:rPr>
              <a:t>Sea</a:t>
            </a:r>
            <a:endParaRPr lang="en-US" sz="1400" b="1"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Scandinavian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Height </a:t>
            </a:r>
            <a:r>
              <a:rPr lang="en-US" sz="1400" dirty="0">
                <a:latin typeface="Arial" panose="020B0604020202020204" pitchFamily="34" charset="0"/>
                <a:cs typeface="Arial" panose="020B0604020202020204" pitchFamily="34" charset="0"/>
              </a:rPr>
              <a:t>anomalies over Scandinavia, with weaker centers of opposite sign over western Europe and eastern Russia / western </a:t>
            </a:r>
            <a:r>
              <a:rPr lang="en-US" sz="1400" dirty="0" smtClean="0">
                <a:latin typeface="Arial" panose="020B0604020202020204" pitchFamily="34" charset="0"/>
                <a:cs typeface="Arial" panose="020B0604020202020204" pitchFamily="34" charset="0"/>
              </a:rPr>
              <a:t>Mongolia</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smtClean="0">
                <a:latin typeface="Arial" panose="020B0604020202020204" pitchFamily="34" charset="0"/>
                <a:cs typeface="Arial" panose="020B0604020202020204" pitchFamily="34" charset="0"/>
              </a:rPr>
              <a:t>Tropical/Northern </a:t>
            </a:r>
            <a:r>
              <a:rPr lang="en-US" sz="1400" b="1" dirty="0">
                <a:latin typeface="Arial" panose="020B0604020202020204" pitchFamily="34" charset="0"/>
                <a:cs typeface="Arial" panose="020B0604020202020204" pitchFamily="34" charset="0"/>
              </a:rPr>
              <a:t>Hemispheric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Large </a:t>
            </a:r>
            <a:r>
              <a:rPr lang="en-US" sz="1400" dirty="0">
                <a:latin typeface="Arial" panose="020B0604020202020204" pitchFamily="34" charset="0"/>
                <a:cs typeface="Arial" panose="020B0604020202020204" pitchFamily="34" charset="0"/>
              </a:rPr>
              <a:t>changes in both the location / eastward extent of the Pacific jet </a:t>
            </a:r>
            <a:r>
              <a:rPr lang="en-US" sz="1400" dirty="0" smtClean="0">
                <a:latin typeface="Arial" panose="020B0604020202020204" pitchFamily="34" charset="0"/>
                <a:cs typeface="Arial" panose="020B0604020202020204" pitchFamily="34" charset="0"/>
              </a:rPr>
              <a:t>stream</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smtClean="0">
                <a:latin typeface="Arial" panose="020B0604020202020204" pitchFamily="34" charset="0"/>
                <a:cs typeface="Arial" panose="020B0604020202020204" pitchFamily="34" charset="0"/>
              </a:rPr>
              <a:t>Polar/Eurasia Pattern: </a:t>
            </a:r>
            <a:r>
              <a:rPr lang="en-US" sz="1400" dirty="0" smtClean="0">
                <a:latin typeface="Arial" panose="020B0604020202020204" pitchFamily="34" charset="0"/>
                <a:cs typeface="Arial" panose="020B0604020202020204" pitchFamily="34" charset="0"/>
              </a:rPr>
              <a:t>Associated </a:t>
            </a:r>
            <a:r>
              <a:rPr lang="en-US" sz="1400" dirty="0">
                <a:latin typeface="Arial" panose="020B0604020202020204" pitchFamily="34" charset="0"/>
                <a:cs typeface="Arial" panose="020B0604020202020204" pitchFamily="34" charset="0"/>
              </a:rPr>
              <a:t>with fluctuations in the strength of the circumpolar </a:t>
            </a:r>
            <a:r>
              <a:rPr lang="en-US" sz="1400" dirty="0" smtClean="0">
                <a:latin typeface="Arial" panose="020B0604020202020204" pitchFamily="34" charset="0"/>
                <a:cs typeface="Arial" panose="020B0604020202020204" pitchFamily="34" charset="0"/>
              </a:rPr>
              <a:t>circulation</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Pacific Transition </a:t>
            </a:r>
            <a:r>
              <a:rPr lang="en-US" sz="1400" b="1" dirty="0" smtClean="0">
                <a:latin typeface="Arial" panose="020B0604020202020204" pitchFamily="34" charset="0"/>
                <a:cs typeface="Arial" panose="020B0604020202020204" pitchFamily="34" charset="0"/>
              </a:rPr>
              <a:t>Pattern: </a:t>
            </a:r>
            <a:r>
              <a:rPr lang="en-US" sz="1400" dirty="0" smtClean="0">
                <a:latin typeface="Arial" panose="020B0604020202020204" pitchFamily="34" charset="0"/>
                <a:cs typeface="Arial" panose="020B0604020202020204" pitchFamily="34" charset="0"/>
              </a:rPr>
              <a:t>Anomalies </a:t>
            </a:r>
            <a:r>
              <a:rPr lang="en-US" sz="1400" dirty="0">
                <a:latin typeface="Arial" panose="020B0604020202020204" pitchFamily="34" charset="0"/>
                <a:cs typeface="Arial" panose="020B0604020202020204" pitchFamily="34" charset="0"/>
              </a:rPr>
              <a:t>of 500-hPa heights from the central subtropical North Pacific to the eastern </a:t>
            </a:r>
            <a:r>
              <a:rPr lang="en-US" sz="1400" dirty="0" smtClean="0">
                <a:latin typeface="Arial" panose="020B0604020202020204" pitchFamily="34" charset="0"/>
                <a:cs typeface="Arial" panose="020B0604020202020204" pitchFamily="34" charset="0"/>
              </a:rPr>
              <a:t>US</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Antarctic </a:t>
            </a:r>
            <a:r>
              <a:rPr lang="en-US" sz="1400" b="1" dirty="0" smtClean="0">
                <a:latin typeface="Arial" panose="020B0604020202020204" pitchFamily="34" charset="0"/>
                <a:cs typeface="Arial" panose="020B0604020202020204" pitchFamily="34" charset="0"/>
              </a:rPr>
              <a:t>Oscillation: </a:t>
            </a:r>
            <a:r>
              <a:rPr lang="en-US" sz="1400" dirty="0" smtClean="0">
                <a:latin typeface="Arial" panose="020B0604020202020204" pitchFamily="34" charset="0"/>
                <a:cs typeface="Arial" panose="020B0604020202020204" pitchFamily="34" charset="0"/>
              </a:rPr>
              <a:t>A </a:t>
            </a:r>
            <a:r>
              <a:rPr lang="en-US" sz="1400" dirty="0">
                <a:latin typeface="Arial" panose="020B0604020202020204" pitchFamily="34" charset="0"/>
                <a:cs typeface="Arial" panose="020B0604020202020204" pitchFamily="34" charset="0"/>
              </a:rPr>
              <a:t>belt of westerly winds or low pressure surrounding Antarctica which moves north or south as its mode of </a:t>
            </a:r>
            <a:r>
              <a:rPr lang="en-US" sz="1400" dirty="0" smtClean="0">
                <a:latin typeface="Arial" panose="020B0604020202020204" pitchFamily="34" charset="0"/>
                <a:cs typeface="Arial" panose="020B0604020202020204" pitchFamily="34" charset="0"/>
              </a:rPr>
              <a:t>variability</a:t>
            </a:r>
            <a:endParaRPr lang="en-US" sz="1400" dirty="0">
              <a:latin typeface="Arial" panose="020B0604020202020204" pitchFamily="34" charset="0"/>
              <a:cs typeface="Arial" panose="020B0604020202020204" pitchFamily="34" charset="0"/>
            </a:endParaRPr>
          </a:p>
          <a:p>
            <a:pPr marL="214313" indent="-214313">
              <a:lnSpc>
                <a:spcPct val="100000"/>
              </a:lnSpc>
              <a:buFont typeface="Arial" panose="020B0604020202020204" pitchFamily="34" charset="0"/>
              <a:buChar char="•"/>
            </a:pPr>
            <a:r>
              <a:rPr lang="en-US" sz="1400" b="1" dirty="0">
                <a:latin typeface="Arial" panose="020B0604020202020204" pitchFamily="34" charset="0"/>
                <a:cs typeface="Arial" panose="020B0604020202020204" pitchFamily="34" charset="0"/>
              </a:rPr>
              <a:t>Pacific Decadal </a:t>
            </a:r>
            <a:r>
              <a:rPr lang="en-US" sz="1400" b="1" dirty="0" smtClean="0">
                <a:latin typeface="Arial" panose="020B0604020202020204" pitchFamily="34" charset="0"/>
                <a:cs typeface="Arial" panose="020B0604020202020204" pitchFamily="34" charset="0"/>
              </a:rPr>
              <a:t>Oscillation: </a:t>
            </a:r>
            <a:r>
              <a:rPr lang="en-US" sz="1400" dirty="0" smtClean="0">
                <a:latin typeface="Arial" panose="020B0604020202020204" pitchFamily="34" charset="0"/>
                <a:cs typeface="Arial" panose="020B0604020202020204" pitchFamily="34" charset="0"/>
              </a:rPr>
              <a:t>SST </a:t>
            </a:r>
            <a:r>
              <a:rPr lang="en-US" sz="1400" dirty="0">
                <a:latin typeface="Arial" panose="020B0604020202020204" pitchFamily="34" charset="0"/>
                <a:cs typeface="Arial" panose="020B0604020202020204" pitchFamily="34" charset="0"/>
              </a:rPr>
              <a:t>anomalies of one sign in the north-central Pacific and SST anomalies of another sign to the north and east near the Aleutians and the Gulf of </a:t>
            </a:r>
            <a:r>
              <a:rPr lang="en-US" sz="1400" dirty="0" smtClean="0">
                <a:latin typeface="Arial" panose="020B0604020202020204" pitchFamily="34" charset="0"/>
                <a:cs typeface="Arial" panose="020B0604020202020204" pitchFamily="34" charset="0"/>
              </a:rPr>
              <a:t>Alaska</a:t>
            </a:r>
            <a:endParaRPr lang="en-US" sz="1400" dirty="0">
              <a:latin typeface="Arial" panose="020B0604020202020204" pitchFamily="34" charset="0"/>
              <a:cs typeface="Arial" panose="020B0604020202020204" pitchFamily="34" charset="0"/>
            </a:endParaRPr>
          </a:p>
        </p:txBody>
      </p:sp>
      <p:sp>
        <p:nvSpPr>
          <p:cNvPr id="2" name="TextBox 1"/>
          <p:cNvSpPr txBox="1"/>
          <p:nvPr/>
        </p:nvSpPr>
        <p:spPr>
          <a:xfrm>
            <a:off x="7349919" y="4881890"/>
            <a:ext cx="1794081" cy="261610"/>
          </a:xfrm>
          <a:prstGeom prst="rect">
            <a:avLst/>
          </a:prstGeom>
          <a:noFill/>
        </p:spPr>
        <p:txBody>
          <a:bodyPr wrap="none" rtlCol="0">
            <a:spAutoFit/>
          </a:bodyPr>
          <a:lstStyle/>
          <a:p>
            <a:r>
              <a:rPr lang="en-US" sz="1100" dirty="0" smtClean="0"/>
              <a:t>SST = Sea Surface Temp</a:t>
            </a:r>
            <a:endParaRPr lang="en-US" sz="1100"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14470897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2949037" y="1566680"/>
            <a:ext cx="1425121" cy="3166467"/>
          </a:xfrm>
          <a:prstGeom prst="rect">
            <a:avLst/>
          </a:prstGeom>
          <a:solidFill>
            <a:srgbClr val="CCFF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Machine Learning algorithm relating global oscillation &amp; climate </a:t>
            </a:r>
            <a:r>
              <a:rPr lang="en-US" b="1" dirty="0" smtClean="0">
                <a:solidFill>
                  <a:schemeClr val="tx1"/>
                </a:solidFill>
              </a:rPr>
              <a:t>effects</a:t>
            </a:r>
            <a:endParaRPr lang="en-US" b="1" dirty="0">
              <a:solidFill>
                <a:schemeClr val="tx1"/>
              </a:solidFill>
            </a:endParaRPr>
          </a:p>
        </p:txBody>
      </p:sp>
      <p:sp>
        <p:nvSpPr>
          <p:cNvPr id="22" name="Rectangle 21"/>
          <p:cNvSpPr/>
          <p:nvPr/>
        </p:nvSpPr>
        <p:spPr>
          <a:xfrm>
            <a:off x="2830717" y="1414280"/>
            <a:ext cx="1425121" cy="3166467"/>
          </a:xfrm>
          <a:prstGeom prst="rect">
            <a:avLst/>
          </a:prstGeom>
          <a:solidFill>
            <a:srgbClr val="CCFF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Machine Learning algorithm relating global oscillation &amp; climate </a:t>
            </a:r>
            <a:r>
              <a:rPr lang="en-US" b="1" dirty="0" smtClean="0">
                <a:solidFill>
                  <a:schemeClr val="tx1"/>
                </a:solidFill>
              </a:rPr>
              <a:t>effects</a:t>
            </a:r>
            <a:endParaRPr lang="en-US" b="1" dirty="0">
              <a:solidFill>
                <a:schemeClr val="tx1"/>
              </a:solidFill>
            </a:endParaRPr>
          </a:p>
        </p:txBody>
      </p:sp>
      <p:sp>
        <p:nvSpPr>
          <p:cNvPr id="2" name="Title 1"/>
          <p:cNvSpPr>
            <a:spLocks noGrp="1"/>
          </p:cNvSpPr>
          <p:nvPr>
            <p:ph type="title"/>
          </p:nvPr>
        </p:nvSpPr>
        <p:spPr>
          <a:xfrm>
            <a:off x="228600" y="167192"/>
            <a:ext cx="8520600" cy="572700"/>
          </a:xfrm>
        </p:spPr>
        <p:txBody>
          <a:bodyPr/>
          <a:lstStyle/>
          <a:p>
            <a:r>
              <a:rPr lang="en-US" b="1" dirty="0" smtClean="0"/>
              <a:t>Machine Learning Approach</a:t>
            </a:r>
            <a:endParaRPr lang="en-US" b="1" dirty="0"/>
          </a:p>
        </p:txBody>
      </p:sp>
      <p:sp>
        <p:nvSpPr>
          <p:cNvPr id="4" name="Can 3"/>
          <p:cNvSpPr/>
          <p:nvPr/>
        </p:nvSpPr>
        <p:spPr>
          <a:xfrm>
            <a:off x="287030" y="1352550"/>
            <a:ext cx="1756569" cy="1471246"/>
          </a:xfrm>
          <a:prstGeom prst="can">
            <a:avLst>
              <a:gd name="adj" fmla="val 13048"/>
            </a:avLst>
          </a:prstGeom>
          <a:solidFill>
            <a:srgbClr val="CCECFF"/>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Oscillation index archives </a:t>
            </a:r>
          </a:p>
          <a:p>
            <a:pPr algn="ctr"/>
            <a:r>
              <a:rPr lang="en-US" b="1" dirty="0" smtClean="0">
                <a:solidFill>
                  <a:schemeClr val="tx1"/>
                </a:solidFill>
              </a:rPr>
              <a:t>(NOAA)</a:t>
            </a:r>
          </a:p>
          <a:p>
            <a:pPr algn="ctr"/>
            <a:endParaRPr lang="en-US" b="1" dirty="0">
              <a:solidFill>
                <a:schemeClr val="tx1"/>
              </a:solidFill>
            </a:endParaRPr>
          </a:p>
          <a:p>
            <a:pPr algn="ctr"/>
            <a:r>
              <a:rPr lang="en-US" b="1" dirty="0" smtClean="0">
                <a:solidFill>
                  <a:schemeClr val="tx1"/>
                </a:solidFill>
              </a:rPr>
              <a:t>1950 - today</a:t>
            </a:r>
            <a:endParaRPr lang="en-US" b="1" dirty="0">
              <a:solidFill>
                <a:schemeClr val="tx1"/>
              </a:solidFill>
            </a:endParaRPr>
          </a:p>
        </p:txBody>
      </p:sp>
      <p:sp>
        <p:nvSpPr>
          <p:cNvPr id="5" name="Can 4"/>
          <p:cNvSpPr/>
          <p:nvPr/>
        </p:nvSpPr>
        <p:spPr>
          <a:xfrm>
            <a:off x="287030" y="3087565"/>
            <a:ext cx="1756569" cy="1471246"/>
          </a:xfrm>
          <a:prstGeom prst="can">
            <a:avLst>
              <a:gd name="adj" fmla="val 14243"/>
            </a:avLst>
          </a:prstGeom>
          <a:solidFill>
            <a:srgbClr val="FFCC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Global climate archives </a:t>
            </a:r>
          </a:p>
          <a:p>
            <a:pPr algn="ctr"/>
            <a:r>
              <a:rPr lang="en-US" b="1" dirty="0" smtClean="0">
                <a:solidFill>
                  <a:schemeClr val="tx1"/>
                </a:solidFill>
              </a:rPr>
              <a:t>(NOAA, WMO, </a:t>
            </a:r>
            <a:r>
              <a:rPr lang="en-US" b="1" dirty="0" err="1" smtClean="0">
                <a:solidFill>
                  <a:schemeClr val="tx1"/>
                </a:solidFill>
              </a:rPr>
              <a:t>etc</a:t>
            </a:r>
            <a:r>
              <a:rPr lang="en-US" b="1" dirty="0" smtClean="0">
                <a:solidFill>
                  <a:schemeClr val="tx1"/>
                </a:solidFill>
              </a:rPr>
              <a:t>)</a:t>
            </a:r>
          </a:p>
          <a:p>
            <a:pPr algn="ctr"/>
            <a:endParaRPr lang="en-US" b="1" dirty="0">
              <a:solidFill>
                <a:schemeClr val="tx1"/>
              </a:solidFill>
            </a:endParaRPr>
          </a:p>
          <a:p>
            <a:pPr algn="ctr"/>
            <a:r>
              <a:rPr lang="en-US" b="1" dirty="0" smtClean="0">
                <a:solidFill>
                  <a:schemeClr val="tx1"/>
                </a:solidFill>
              </a:rPr>
              <a:t>1950 - today</a:t>
            </a:r>
            <a:endParaRPr lang="en-US" b="1" dirty="0">
              <a:solidFill>
                <a:schemeClr val="tx1"/>
              </a:solidFill>
            </a:endParaRPr>
          </a:p>
        </p:txBody>
      </p:sp>
      <p:sp>
        <p:nvSpPr>
          <p:cNvPr id="6" name="Rectangle 5"/>
          <p:cNvSpPr/>
          <p:nvPr/>
        </p:nvSpPr>
        <p:spPr>
          <a:xfrm>
            <a:off x="2717423" y="1288301"/>
            <a:ext cx="1425121" cy="3124200"/>
          </a:xfrm>
          <a:prstGeom prst="rect">
            <a:avLst/>
          </a:prstGeom>
          <a:solidFill>
            <a:srgbClr val="CCFF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Machine Learning algorithm relating global oscillation &amp; climate </a:t>
            </a:r>
            <a:r>
              <a:rPr lang="en-US" b="1" dirty="0" smtClean="0">
                <a:solidFill>
                  <a:schemeClr val="tx1"/>
                </a:solidFill>
              </a:rPr>
              <a:t>effects</a:t>
            </a:r>
            <a:endParaRPr lang="en-US" b="1" dirty="0">
              <a:solidFill>
                <a:schemeClr val="tx1"/>
              </a:solidFill>
            </a:endParaRPr>
          </a:p>
        </p:txBody>
      </p:sp>
      <p:sp>
        <p:nvSpPr>
          <p:cNvPr id="7" name="Right Arrow 6"/>
          <p:cNvSpPr/>
          <p:nvPr/>
        </p:nvSpPr>
        <p:spPr>
          <a:xfrm>
            <a:off x="2149532" y="1910502"/>
            <a:ext cx="457200" cy="339970"/>
          </a:xfrm>
          <a:prstGeom prst="rightArrow">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2150141" y="3653203"/>
            <a:ext cx="457200" cy="339970"/>
          </a:xfrm>
          <a:prstGeom prst="rightArrow">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644598" y="934892"/>
            <a:ext cx="1467068" cy="307777"/>
          </a:xfrm>
          <a:prstGeom prst="rect">
            <a:avLst/>
          </a:prstGeom>
          <a:noFill/>
        </p:spPr>
        <p:txBody>
          <a:bodyPr wrap="none" rtlCol="0">
            <a:spAutoFit/>
          </a:bodyPr>
          <a:lstStyle/>
          <a:p>
            <a:r>
              <a:rPr lang="en-US" b="1" dirty="0" smtClean="0"/>
              <a:t>Training Phase</a:t>
            </a:r>
            <a:endParaRPr lang="en-US" b="1" dirty="0"/>
          </a:p>
        </p:txBody>
      </p:sp>
      <p:sp>
        <p:nvSpPr>
          <p:cNvPr id="15" name="TextBox 14"/>
          <p:cNvSpPr txBox="1"/>
          <p:nvPr/>
        </p:nvSpPr>
        <p:spPr>
          <a:xfrm>
            <a:off x="6289430" y="275713"/>
            <a:ext cx="1734770" cy="307777"/>
          </a:xfrm>
          <a:prstGeom prst="rect">
            <a:avLst/>
          </a:prstGeom>
          <a:noFill/>
        </p:spPr>
        <p:txBody>
          <a:bodyPr wrap="none" rtlCol="0">
            <a:spAutoFit/>
          </a:bodyPr>
          <a:lstStyle/>
          <a:p>
            <a:r>
              <a:rPr lang="en-US" b="1" dirty="0" smtClean="0"/>
              <a:t>Application Phase</a:t>
            </a:r>
            <a:endParaRPr lang="en-US" b="1" dirty="0"/>
          </a:p>
        </p:txBody>
      </p:sp>
      <p:sp>
        <p:nvSpPr>
          <p:cNvPr id="17" name="Right Arrow 16"/>
          <p:cNvSpPr/>
          <p:nvPr/>
        </p:nvSpPr>
        <p:spPr>
          <a:xfrm rot="5400000">
            <a:off x="6517865" y="1456399"/>
            <a:ext cx="305131" cy="339970"/>
          </a:xfrm>
          <a:prstGeom prst="rightArrow">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265984" y="1864167"/>
            <a:ext cx="1693985" cy="849923"/>
          </a:xfrm>
          <a:prstGeom prst="rect">
            <a:avLst/>
          </a:prstGeom>
          <a:solidFill>
            <a:srgbClr val="CCFF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Machine Learned algorithm</a:t>
            </a:r>
            <a:endParaRPr lang="en-US" b="1" dirty="0">
              <a:solidFill>
                <a:schemeClr val="tx1"/>
              </a:solidFill>
            </a:endParaRPr>
          </a:p>
        </p:txBody>
      </p:sp>
      <p:cxnSp>
        <p:nvCxnSpPr>
          <p:cNvPr id="20" name="Straight Connector 19"/>
          <p:cNvCxnSpPr/>
          <p:nvPr/>
        </p:nvCxnSpPr>
        <p:spPr>
          <a:xfrm>
            <a:off x="4142544" y="1287509"/>
            <a:ext cx="2117578" cy="574032"/>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4142544" y="2709699"/>
            <a:ext cx="2117578" cy="1702803"/>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ight Arrow 24"/>
          <p:cNvSpPr/>
          <p:nvPr/>
        </p:nvSpPr>
        <p:spPr>
          <a:xfrm rot="5400000">
            <a:off x="6986189" y="2762017"/>
            <a:ext cx="293078" cy="339970"/>
          </a:xfrm>
          <a:prstGeom prst="rightArrow">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433646" y="646197"/>
            <a:ext cx="1553185" cy="704848"/>
          </a:xfrm>
          <a:prstGeom prst="rect">
            <a:avLst/>
          </a:prstGeom>
          <a:solidFill>
            <a:srgbClr val="CCECFF"/>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Oscillation index forecasts</a:t>
            </a:r>
            <a:endParaRPr lang="en-US" b="1" dirty="0">
              <a:solidFill>
                <a:schemeClr val="tx1"/>
              </a:solidFill>
            </a:endParaRPr>
          </a:p>
        </p:txBody>
      </p:sp>
      <p:sp>
        <p:nvSpPr>
          <p:cNvPr id="29" name="Rectangle 28"/>
          <p:cNvSpPr/>
          <p:nvPr/>
        </p:nvSpPr>
        <p:spPr>
          <a:xfrm>
            <a:off x="6265984" y="3149914"/>
            <a:ext cx="1733488" cy="704848"/>
          </a:xfrm>
          <a:prstGeom prst="rect">
            <a:avLst/>
          </a:prstGeom>
          <a:solidFill>
            <a:srgbClr val="FFCCCC"/>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Climate </a:t>
            </a:r>
          </a:p>
          <a:p>
            <a:pPr algn="ctr"/>
            <a:r>
              <a:rPr lang="en-US" b="1" dirty="0" smtClean="0">
                <a:solidFill>
                  <a:schemeClr val="tx1"/>
                </a:solidFill>
              </a:rPr>
              <a:t>forecasts</a:t>
            </a:r>
            <a:endParaRPr lang="en-US" b="1" dirty="0">
              <a:solidFill>
                <a:schemeClr val="tx1"/>
              </a:solidFill>
            </a:endParaRPr>
          </a:p>
        </p:txBody>
      </p:sp>
      <p:sp>
        <p:nvSpPr>
          <p:cNvPr id="30" name="Rectangle 29"/>
          <p:cNvSpPr/>
          <p:nvPr/>
        </p:nvSpPr>
        <p:spPr>
          <a:xfrm>
            <a:off x="7338646" y="646197"/>
            <a:ext cx="1553185" cy="704848"/>
          </a:xfrm>
          <a:prstGeom prst="rect">
            <a:avLst/>
          </a:prstGeom>
          <a:solidFill>
            <a:srgbClr val="CCECFF"/>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Location of interest</a:t>
            </a:r>
            <a:endParaRPr lang="en-US" b="1" dirty="0">
              <a:solidFill>
                <a:schemeClr val="tx1"/>
              </a:solidFill>
            </a:endParaRPr>
          </a:p>
        </p:txBody>
      </p:sp>
      <p:sp>
        <p:nvSpPr>
          <p:cNvPr id="35" name="Right Arrow 34"/>
          <p:cNvSpPr/>
          <p:nvPr/>
        </p:nvSpPr>
        <p:spPr>
          <a:xfrm rot="5400000">
            <a:off x="7432265" y="1454328"/>
            <a:ext cx="305131" cy="339970"/>
          </a:xfrm>
          <a:prstGeom prst="rightArrow">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40" name="Rectangle 39"/>
          <p:cNvSpPr/>
          <p:nvPr/>
        </p:nvSpPr>
        <p:spPr>
          <a:xfrm>
            <a:off x="4633014" y="4072744"/>
            <a:ext cx="4344738" cy="972134"/>
          </a:xfrm>
          <a:prstGeom prst="rect">
            <a:avLst/>
          </a:prstGeom>
          <a:solidFill>
            <a:schemeClr val="bg1">
              <a:lumMod val="85000"/>
            </a:schemeClr>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7475" indent="-117475" algn="ctr">
              <a:buFont typeface="Arial" panose="020B0604020202020204" pitchFamily="34" charset="0"/>
              <a:buChar char="•"/>
            </a:pPr>
            <a:r>
              <a:rPr lang="en-US" sz="1200" dirty="0" smtClean="0">
                <a:solidFill>
                  <a:schemeClr val="tx1"/>
                </a:solidFill>
              </a:rPr>
              <a:t>What is best machine learning algorithm &amp; input data?</a:t>
            </a:r>
          </a:p>
          <a:p>
            <a:pPr marL="117475" indent="-117475" algn="ctr">
              <a:buFont typeface="Arial" panose="020B0604020202020204" pitchFamily="34" charset="0"/>
              <a:buChar char="•"/>
            </a:pPr>
            <a:r>
              <a:rPr lang="en-US" sz="1200" dirty="0" smtClean="0">
                <a:solidFill>
                  <a:schemeClr val="tx1"/>
                </a:solidFill>
              </a:rPr>
              <a:t>How generalizable are the models spatially?</a:t>
            </a:r>
          </a:p>
          <a:p>
            <a:pPr marL="117475" indent="-117475" algn="ctr">
              <a:buFont typeface="Arial" panose="020B0604020202020204" pitchFamily="34" charset="0"/>
              <a:buChar char="•"/>
            </a:pPr>
            <a:r>
              <a:rPr lang="en-US" sz="1200" dirty="0" smtClean="0">
                <a:solidFill>
                  <a:schemeClr val="tx1"/>
                </a:solidFill>
              </a:rPr>
              <a:t>What is performance at different </a:t>
            </a:r>
            <a:r>
              <a:rPr lang="en-US" sz="1200" dirty="0" err="1" smtClean="0">
                <a:solidFill>
                  <a:schemeClr val="tx1"/>
                </a:solidFill>
              </a:rPr>
              <a:t>lookahead</a:t>
            </a:r>
            <a:r>
              <a:rPr lang="en-US" sz="1200" dirty="0" smtClean="0">
                <a:solidFill>
                  <a:schemeClr val="tx1"/>
                </a:solidFill>
              </a:rPr>
              <a:t> times?</a:t>
            </a:r>
          </a:p>
          <a:p>
            <a:pPr marL="117475" indent="-117475" algn="ctr">
              <a:buFont typeface="Arial" panose="020B0604020202020204" pitchFamily="34" charset="0"/>
              <a:buChar char="•"/>
            </a:pPr>
            <a:r>
              <a:rPr lang="en-US" sz="1200" dirty="0" smtClean="0">
                <a:solidFill>
                  <a:schemeClr val="tx1"/>
                </a:solidFill>
              </a:rPr>
              <a:t>What is performance for mean vs extreme events, etc.</a:t>
            </a:r>
          </a:p>
          <a:p>
            <a:pPr marL="117475" indent="-117475" algn="ctr">
              <a:buFont typeface="Arial" panose="020B0604020202020204" pitchFamily="34" charset="0"/>
              <a:buChar char="•"/>
            </a:pPr>
            <a:r>
              <a:rPr lang="en-US" sz="1200" dirty="0" smtClean="0">
                <a:solidFill>
                  <a:schemeClr val="tx1"/>
                </a:solidFill>
              </a:rPr>
              <a:t>What are actionable performance requirements?</a:t>
            </a:r>
            <a:endParaRPr lang="en-US" sz="1200" dirty="0">
              <a:solidFill>
                <a:schemeClr val="tx1"/>
              </a:solidFill>
            </a:endParaRPr>
          </a:p>
        </p:txBody>
      </p:sp>
      <p:sp>
        <p:nvSpPr>
          <p:cNvPr id="8" name="TextBox 7"/>
          <p:cNvSpPr txBox="1"/>
          <p:nvPr/>
        </p:nvSpPr>
        <p:spPr>
          <a:xfrm>
            <a:off x="3429983" y="4210002"/>
            <a:ext cx="774571" cy="230832"/>
          </a:xfrm>
          <a:prstGeom prst="rect">
            <a:avLst/>
          </a:prstGeom>
          <a:noFill/>
        </p:spPr>
        <p:txBody>
          <a:bodyPr wrap="none" rtlCol="0">
            <a:spAutoFit/>
          </a:bodyPr>
          <a:lstStyle/>
          <a:p>
            <a:r>
              <a:rPr lang="en-US" sz="900" b="1" dirty="0" smtClean="0"/>
              <a:t>Location X</a:t>
            </a:r>
            <a:endParaRPr lang="en-US" sz="900" b="1" dirty="0"/>
          </a:p>
        </p:txBody>
      </p:sp>
      <p:sp>
        <p:nvSpPr>
          <p:cNvPr id="24" name="TextBox 23"/>
          <p:cNvSpPr txBox="1"/>
          <p:nvPr/>
        </p:nvSpPr>
        <p:spPr>
          <a:xfrm>
            <a:off x="3553643" y="4364700"/>
            <a:ext cx="774571" cy="230832"/>
          </a:xfrm>
          <a:prstGeom prst="rect">
            <a:avLst/>
          </a:prstGeom>
          <a:noFill/>
        </p:spPr>
        <p:txBody>
          <a:bodyPr wrap="none" rtlCol="0">
            <a:spAutoFit/>
          </a:bodyPr>
          <a:lstStyle/>
          <a:p>
            <a:r>
              <a:rPr lang="en-US" sz="900" b="1" dirty="0" smtClean="0"/>
              <a:t>Location Y</a:t>
            </a:r>
            <a:endParaRPr lang="en-US" sz="900" b="1" dirty="0"/>
          </a:p>
        </p:txBody>
      </p:sp>
      <p:sp>
        <p:nvSpPr>
          <p:cNvPr id="27" name="TextBox 26"/>
          <p:cNvSpPr txBox="1"/>
          <p:nvPr/>
        </p:nvSpPr>
        <p:spPr>
          <a:xfrm>
            <a:off x="3667709" y="4545661"/>
            <a:ext cx="774571" cy="230832"/>
          </a:xfrm>
          <a:prstGeom prst="rect">
            <a:avLst/>
          </a:prstGeom>
          <a:noFill/>
        </p:spPr>
        <p:txBody>
          <a:bodyPr wrap="none" rtlCol="0">
            <a:spAutoFit/>
          </a:bodyPr>
          <a:lstStyle/>
          <a:p>
            <a:r>
              <a:rPr lang="en-US" sz="900" b="1" dirty="0" smtClean="0"/>
              <a:t>Location Z</a:t>
            </a:r>
            <a:endParaRPr lang="en-US" sz="900" b="1" dirty="0"/>
          </a:p>
        </p:txBody>
      </p:sp>
      <p:sp>
        <p:nvSpPr>
          <p:cNvPr id="31" name="TextBox 30"/>
          <p:cNvSpPr txBox="1"/>
          <p:nvPr/>
        </p:nvSpPr>
        <p:spPr>
          <a:xfrm>
            <a:off x="7249629" y="2518945"/>
            <a:ext cx="774571" cy="230832"/>
          </a:xfrm>
          <a:prstGeom prst="rect">
            <a:avLst/>
          </a:prstGeom>
          <a:noFill/>
        </p:spPr>
        <p:txBody>
          <a:bodyPr wrap="none" rtlCol="0">
            <a:spAutoFit/>
          </a:bodyPr>
          <a:lstStyle/>
          <a:p>
            <a:r>
              <a:rPr lang="en-US" sz="900" b="1" dirty="0" smtClean="0"/>
              <a:t>Location X</a:t>
            </a:r>
            <a:endParaRPr lang="en-US" sz="900" b="1" dirty="0"/>
          </a:p>
        </p:txBody>
      </p:sp>
    </p:spTree>
    <p:extLst>
      <p:ext uri="{BB962C8B-B14F-4D97-AF65-F5344CB8AC3E}">
        <p14:creationId xmlns:p14="http://schemas.microsoft.com/office/powerpoint/2010/main" val="3101787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animBg="1"/>
      <p:bldP spid="18" grpId="0" animBg="1"/>
      <p:bldP spid="25" grpId="0" animBg="1"/>
      <p:bldP spid="28" grpId="0" animBg="1"/>
      <p:bldP spid="29" grpId="0" animBg="1"/>
      <p:bldP spid="30" grpId="0" animBg="1"/>
      <p:bldP spid="35" grpId="0" animBg="1"/>
      <p:bldP spid="4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noAutofit/>
          </a:bodyPr>
          <a:lstStyle/>
          <a:p>
            <a:r>
              <a:rPr lang="en-US" b="1" dirty="0" smtClean="0">
                <a:latin typeface="Arial" panose="020B0604020202020204" pitchFamily="34" charset="0"/>
                <a:cs typeface="Arial" panose="020B0604020202020204" pitchFamily="34" charset="0"/>
              </a:rPr>
              <a:t>Initial Test Data</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type="body" idx="1"/>
          </p:nvPr>
        </p:nvSpPr>
        <p:spPr/>
        <p:txBody>
          <a:bodyPr>
            <a:noAutofit/>
          </a:bodyPr>
          <a:lstStyle/>
          <a:p>
            <a:r>
              <a:rPr lang="en-US" sz="1600" dirty="0" smtClean="0">
                <a:latin typeface="Arial" panose="020B0604020202020204" pitchFamily="34" charset="0"/>
                <a:cs typeface="Arial" panose="020B0604020202020204" pitchFamily="34" charset="0"/>
              </a:rPr>
              <a:t>Oscillation data</a:t>
            </a:r>
          </a:p>
          <a:p>
            <a:pPr lvl="1">
              <a:spcBef>
                <a:spcPts val="600"/>
              </a:spcBef>
            </a:pPr>
            <a:r>
              <a:rPr lang="en-US" sz="1200" dirty="0" smtClean="0">
                <a:latin typeface="Arial" panose="020B0604020202020204" pitchFamily="34" charset="0"/>
                <a:cs typeface="Arial" panose="020B0604020202020204" pitchFamily="34" charset="0"/>
              </a:rPr>
              <a:t>Data extracted for key oscillations from </a:t>
            </a:r>
            <a:r>
              <a:rPr lang="en-US" sz="1200" dirty="0">
                <a:latin typeface="Arial" panose="020B0604020202020204" pitchFamily="34" charset="0"/>
                <a:cs typeface="Arial" panose="020B0604020202020204" pitchFamily="34" charset="0"/>
              </a:rPr>
              <a:t>the </a:t>
            </a:r>
            <a:r>
              <a:rPr lang="en-US" sz="1200" dirty="0" smtClean="0">
                <a:latin typeface="Arial" panose="020B0604020202020204" pitchFamily="34" charset="0"/>
                <a:cs typeface="Arial" panose="020B0604020202020204" pitchFamily="34" charset="0"/>
              </a:rPr>
              <a:t>NOAA Climate Prediction Center (CPC) for January 1950-today</a:t>
            </a:r>
          </a:p>
          <a:p>
            <a:pPr lvl="1">
              <a:spcBef>
                <a:spcPts val="600"/>
              </a:spcBef>
            </a:pPr>
            <a:r>
              <a:rPr lang="en-US" sz="1200" dirty="0" smtClean="0">
                <a:latin typeface="Arial" panose="020B0604020202020204" pitchFamily="34" charset="0"/>
                <a:cs typeface="Arial" panose="020B0604020202020204" pitchFamily="34" charset="0"/>
              </a:rPr>
              <a:t>Teleconnection “indices”</a:t>
            </a:r>
            <a:r>
              <a:rPr lang="en-US" sz="1200" dirty="0">
                <a:latin typeface="Arial" panose="020B0604020202020204" pitchFamily="34" charset="0"/>
                <a:cs typeface="Arial" panose="020B0604020202020204" pitchFamily="34" charset="0"/>
              </a:rPr>
              <a:t> </a:t>
            </a:r>
            <a:r>
              <a:rPr lang="en-US" sz="1200" dirty="0" smtClean="0">
                <a:latin typeface="Arial" panose="020B0604020202020204" pitchFamily="34" charset="0"/>
                <a:cs typeface="Arial" panose="020B0604020202020204" pitchFamily="34" charset="0"/>
              </a:rPr>
              <a:t>provide normalized </a:t>
            </a:r>
            <a:r>
              <a:rPr lang="en-US" sz="1200" dirty="0">
                <a:latin typeface="Arial" panose="020B0604020202020204" pitchFamily="34" charset="0"/>
                <a:cs typeface="Arial" panose="020B0604020202020204" pitchFamily="34" charset="0"/>
              </a:rPr>
              <a:t>standard </a:t>
            </a:r>
            <a:r>
              <a:rPr lang="en-US" sz="1200" dirty="0" smtClean="0">
                <a:latin typeface="Arial" panose="020B0604020202020204" pitchFamily="34" charset="0"/>
                <a:cs typeface="Arial" panose="020B0604020202020204" pitchFamily="34" charset="0"/>
              </a:rPr>
              <a:t>deviations of 500mb height anomalies for </a:t>
            </a:r>
            <a:r>
              <a:rPr lang="en-US" sz="1200" dirty="0">
                <a:latin typeface="Arial" panose="020B0604020202020204" pitchFamily="34" charset="0"/>
                <a:cs typeface="Arial" panose="020B0604020202020204" pitchFamily="34" charset="0"/>
              </a:rPr>
              <a:t>atmospheric patterns or sea water temperatures for oceanic </a:t>
            </a:r>
            <a:r>
              <a:rPr lang="en-US" sz="1200" dirty="0" smtClean="0">
                <a:latin typeface="Arial" panose="020B0604020202020204" pitchFamily="34" charset="0"/>
                <a:cs typeface="Arial" panose="020B0604020202020204" pitchFamily="34" charset="0"/>
              </a:rPr>
              <a:t>patterns relative to mean</a:t>
            </a:r>
            <a:endParaRPr lang="en-US" sz="1200" dirty="0">
              <a:latin typeface="Arial" panose="020B0604020202020204" pitchFamily="34" charset="0"/>
              <a:cs typeface="Arial" panose="020B0604020202020204" pitchFamily="34" charset="0"/>
            </a:endParaRPr>
          </a:p>
          <a:p>
            <a:pPr lvl="1">
              <a:spcBef>
                <a:spcPts val="600"/>
              </a:spcBef>
            </a:pPr>
            <a:r>
              <a:rPr lang="en-US" sz="1200" dirty="0">
                <a:latin typeface="Arial" panose="020B0604020202020204" pitchFamily="34" charset="0"/>
                <a:cs typeface="Arial" panose="020B0604020202020204" pitchFamily="34" charset="0"/>
              </a:rPr>
              <a:t>T</a:t>
            </a:r>
            <a:r>
              <a:rPr lang="en-US" sz="1200" dirty="0" smtClean="0">
                <a:latin typeface="Arial" panose="020B0604020202020204" pitchFamily="34" charset="0"/>
                <a:cs typeface="Arial" panose="020B0604020202020204" pitchFamily="34" charset="0"/>
              </a:rPr>
              <a:t>eleconnections are identified </a:t>
            </a:r>
            <a:r>
              <a:rPr lang="en-US" sz="1200" dirty="0">
                <a:latin typeface="Arial" panose="020B0604020202020204" pitchFamily="34" charset="0"/>
                <a:cs typeface="Arial" panose="020B0604020202020204" pitchFamily="34" charset="0"/>
              </a:rPr>
              <a:t>as being positive or negative in nature depending upon how far removed from their 500mb height patterns they are from their norm, for a given time of year. For the ocean it is based on whether the ocean temperature is above or below normal in a given location for a given time of </a:t>
            </a:r>
            <a:r>
              <a:rPr lang="en-US" sz="1200" dirty="0" smtClean="0">
                <a:latin typeface="Arial" panose="020B0604020202020204" pitchFamily="34" charset="0"/>
                <a:cs typeface="Arial" panose="020B0604020202020204" pitchFamily="34" charset="0"/>
              </a:rPr>
              <a:t>year</a:t>
            </a:r>
          </a:p>
          <a:p>
            <a:pPr lvl="1">
              <a:spcBef>
                <a:spcPts val="600"/>
              </a:spcBef>
            </a:pPr>
            <a:r>
              <a:rPr lang="en-US" sz="1200" dirty="0" smtClean="0">
                <a:latin typeface="Arial" panose="020B0604020202020204" pitchFamily="34" charset="0"/>
                <a:cs typeface="Arial" panose="020B0604020202020204" pitchFamily="34" charset="0"/>
              </a:rPr>
              <a:t>More details on index calculation </a:t>
            </a:r>
            <a:r>
              <a:rPr lang="en-US" sz="1200" dirty="0">
                <a:latin typeface="Arial" panose="020B0604020202020204" pitchFamily="34" charset="0"/>
                <a:cs typeface="Arial" panose="020B0604020202020204" pitchFamily="34" charset="0"/>
              </a:rPr>
              <a:t>technique available here: </a:t>
            </a:r>
            <a:r>
              <a:rPr lang="en-US" sz="1000" dirty="0">
                <a:latin typeface="Arial" panose="020B0604020202020204" pitchFamily="34" charset="0"/>
                <a:cs typeface="Arial" panose="020B0604020202020204" pitchFamily="34" charset="0"/>
                <a:hlinkClick r:id="rId2"/>
              </a:rPr>
              <a:t>https://</a:t>
            </a:r>
            <a:r>
              <a:rPr lang="en-US" sz="1000" dirty="0" smtClean="0">
                <a:latin typeface="Arial" panose="020B0604020202020204" pitchFamily="34" charset="0"/>
                <a:cs typeface="Arial" panose="020B0604020202020204" pitchFamily="34" charset="0"/>
                <a:hlinkClick r:id="rId2"/>
              </a:rPr>
              <a:t>www.cpc.ncep.noaa.gov/data/teledoc/teleindcalc.shtml</a:t>
            </a:r>
            <a:r>
              <a:rPr lang="en-US" sz="1000" dirty="0" smtClean="0">
                <a:latin typeface="Arial" panose="020B0604020202020204" pitchFamily="34" charset="0"/>
                <a:cs typeface="Arial" panose="020B0604020202020204" pitchFamily="34" charset="0"/>
              </a:rPr>
              <a:t> </a:t>
            </a:r>
            <a:endParaRPr lang="en-US" sz="1000" dirty="0">
              <a:latin typeface="Arial" panose="020B0604020202020204" pitchFamily="34" charset="0"/>
              <a:cs typeface="Arial" panose="020B0604020202020204" pitchFamily="34" charset="0"/>
            </a:endParaRPr>
          </a:p>
          <a:p>
            <a:endParaRPr lang="en-US" sz="1600" dirty="0" smtClean="0">
              <a:latin typeface="Arial" panose="020B0604020202020204" pitchFamily="34" charset="0"/>
              <a:cs typeface="Arial" panose="020B0604020202020204" pitchFamily="34" charset="0"/>
            </a:endParaRPr>
          </a:p>
          <a:p>
            <a:r>
              <a:rPr lang="en-US" sz="1600" dirty="0" smtClean="0">
                <a:latin typeface="Arial" panose="020B0604020202020204" pitchFamily="34" charset="0"/>
                <a:cs typeface="Arial" panose="020B0604020202020204" pitchFamily="34" charset="0"/>
              </a:rPr>
              <a:t>Climate data</a:t>
            </a:r>
          </a:p>
          <a:p>
            <a:pPr lvl="1">
              <a:spcBef>
                <a:spcPts val="0"/>
              </a:spcBef>
            </a:pPr>
            <a:r>
              <a:rPr lang="en-US" sz="1200" dirty="0" smtClean="0">
                <a:latin typeface="Arial" panose="020B0604020202020204" pitchFamily="34" charset="0"/>
                <a:cs typeface="Arial" panose="020B0604020202020204" pitchFamily="34" charset="0"/>
              </a:rPr>
              <a:t>Monthly climate obtained </a:t>
            </a:r>
            <a:r>
              <a:rPr lang="en-US" sz="1200" dirty="0">
                <a:latin typeface="Arial" panose="020B0604020202020204" pitchFamily="34" charset="0"/>
                <a:cs typeface="Arial" panose="020B0604020202020204" pitchFamily="34" charset="0"/>
              </a:rPr>
              <a:t>for 10 locations </a:t>
            </a:r>
            <a:r>
              <a:rPr lang="en-US" sz="1200" dirty="0" smtClean="0">
                <a:latin typeface="Arial" panose="020B0604020202020204" pitchFamily="34" charset="0"/>
                <a:cs typeface="Arial" panose="020B0604020202020204" pitchFamily="34" charset="0"/>
              </a:rPr>
              <a:t>in </a:t>
            </a:r>
            <a:r>
              <a:rPr lang="en-US" sz="1200" dirty="0">
                <a:latin typeface="Arial" panose="020B0604020202020204" pitchFamily="34" charset="0"/>
                <a:cs typeface="Arial" panose="020B0604020202020204" pitchFamily="34" charset="0"/>
              </a:rPr>
              <a:t>southern New England </a:t>
            </a:r>
            <a:r>
              <a:rPr lang="en-US" sz="1200" dirty="0" smtClean="0">
                <a:latin typeface="Arial" panose="020B0604020202020204" pitchFamily="34" charset="0"/>
                <a:cs typeface="Arial" panose="020B0604020202020204" pitchFamily="34" charset="0"/>
              </a:rPr>
              <a:t>from </a:t>
            </a:r>
            <a:r>
              <a:rPr lang="en-US" sz="1200" dirty="0">
                <a:latin typeface="Arial" panose="020B0604020202020204" pitchFamily="34" charset="0"/>
                <a:cs typeface="Arial" panose="020B0604020202020204" pitchFamily="34" charset="0"/>
              </a:rPr>
              <a:t>January </a:t>
            </a:r>
            <a:r>
              <a:rPr lang="en-US" sz="1200" dirty="0" smtClean="0">
                <a:latin typeface="Arial" panose="020B0604020202020204" pitchFamily="34" charset="0"/>
                <a:cs typeface="Arial" panose="020B0604020202020204" pitchFamily="34" charset="0"/>
              </a:rPr>
              <a:t>1950 to present day from NOAA National Centers for Environmental Information</a:t>
            </a:r>
          </a:p>
          <a:p>
            <a:pPr lvl="1">
              <a:spcBef>
                <a:spcPts val="600"/>
              </a:spcBef>
            </a:pPr>
            <a:r>
              <a:rPr lang="en-US" sz="1200" dirty="0">
                <a:latin typeface="Arial" panose="020B0604020202020204" pitchFamily="34" charset="0"/>
                <a:cs typeface="Arial" panose="020B0604020202020204" pitchFamily="34" charset="0"/>
              </a:rPr>
              <a:t>Monthly average temperatures, snowfall and </a:t>
            </a:r>
            <a:r>
              <a:rPr lang="en-US" sz="1200" dirty="0" smtClean="0">
                <a:latin typeface="Arial" panose="020B0604020202020204" pitchFamily="34" charset="0"/>
                <a:cs typeface="Arial" panose="020B0604020202020204" pitchFamily="34" charset="0"/>
              </a:rPr>
              <a:t>rainfall</a:t>
            </a:r>
          </a:p>
          <a:p>
            <a:pPr lvl="1">
              <a:spcBef>
                <a:spcPts val="600"/>
              </a:spcBef>
            </a:pPr>
            <a:r>
              <a:rPr lang="en-US" sz="1200" dirty="0" smtClean="0">
                <a:latin typeface="Arial" panose="020B0604020202020204" pitchFamily="34" charset="0"/>
                <a:cs typeface="Arial" panose="020B0604020202020204" pitchFamily="34" charset="0"/>
              </a:rPr>
              <a:t>Climate data for other global locations could easily be added (either public or restricted datasets)</a:t>
            </a:r>
            <a:endParaRPr lang="en-US" sz="1200" dirty="0">
              <a:latin typeface="Arial" panose="020B0604020202020204" pitchFamily="34" charset="0"/>
              <a:cs typeface="Arial" panose="020B0604020202020204" pitchFamily="34" charset="0"/>
            </a:endParaRPr>
          </a:p>
          <a:p>
            <a:pPr marL="114300" indent="0">
              <a:buNone/>
            </a:pPr>
            <a:endParaRPr lang="en-US" sz="1600"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5904275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rot="-5400000">
            <a:off x="1138204" y="2802256"/>
            <a:ext cx="1174874" cy="1041324"/>
          </a:xfrm>
          <a:prstGeom prst="rect">
            <a:avLst/>
          </a:prstGeom>
          <a:noFill/>
          <a:ln>
            <a:noFill/>
          </a:ln>
        </p:spPr>
      </p:pic>
      <p:pic>
        <p:nvPicPr>
          <p:cNvPr id="73" name="Google Shape;73;p16"/>
          <p:cNvPicPr preferRelativeResize="0"/>
          <p:nvPr/>
        </p:nvPicPr>
        <p:blipFill>
          <a:blip r:embed="rId3">
            <a:alphaModFix/>
          </a:blip>
          <a:stretch>
            <a:fillRect/>
          </a:stretch>
        </p:blipFill>
        <p:spPr>
          <a:xfrm rot="-5400000">
            <a:off x="2190574" y="2795125"/>
            <a:ext cx="1174874" cy="1041324"/>
          </a:xfrm>
          <a:prstGeom prst="rect">
            <a:avLst/>
          </a:prstGeom>
          <a:noFill/>
          <a:ln>
            <a:noFill/>
          </a:ln>
        </p:spPr>
      </p:pic>
      <p:sp>
        <p:nvSpPr>
          <p:cNvPr id="74" name="Google Shape;74;p16"/>
          <p:cNvSpPr/>
          <p:nvPr/>
        </p:nvSpPr>
        <p:spPr>
          <a:xfrm>
            <a:off x="2520362" y="2761603"/>
            <a:ext cx="529500" cy="211800"/>
          </a:xfrm>
          <a:prstGeom prst="ellipse">
            <a:avLst/>
          </a:prstGeom>
          <a:noFill/>
          <a:ln w="9525" cap="flat" cmpd="sng">
            <a:solidFill>
              <a:srgbClr val="980000"/>
            </a:solidFill>
            <a:prstDash val="solid"/>
            <a:round/>
            <a:headEnd type="none" w="sm" len="sm"/>
            <a:tailEnd type="none" w="sm" len="sm"/>
          </a:ln>
          <a:effectLst>
            <a:outerShdw blurRad="57150" dist="19050" dir="5400000" algn="bl" rotWithShape="0">
              <a:srgbClr val="D9D9D9">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smtClean="0"/>
              <a:t>Initial Method Details</a:t>
            </a:r>
            <a:endParaRPr b="1" dirty="0"/>
          </a:p>
        </p:txBody>
      </p:sp>
      <p:sp>
        <p:nvSpPr>
          <p:cNvPr id="76" name="Google Shape;76;p16"/>
          <p:cNvSpPr txBox="1">
            <a:spLocks noGrp="1"/>
          </p:cNvSpPr>
          <p:nvPr>
            <p:ph type="body" idx="1"/>
          </p:nvPr>
        </p:nvSpPr>
        <p:spPr>
          <a:xfrm>
            <a:off x="240920" y="1096875"/>
            <a:ext cx="8508848" cy="9714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dirty="0" smtClean="0"/>
              <a:t>Initial study uses </a:t>
            </a:r>
            <a:r>
              <a:rPr lang="en" dirty="0"/>
              <a:t>feed-forward neural </a:t>
            </a:r>
            <a:r>
              <a:rPr lang="en" dirty="0" smtClean="0"/>
              <a:t>network</a:t>
            </a:r>
            <a:endParaRPr dirty="0"/>
          </a:p>
          <a:p>
            <a:pPr lvl="1" indent="-304800">
              <a:spcBef>
                <a:spcPts val="0"/>
              </a:spcBef>
              <a:buSzPts val="1200"/>
              <a:buFont typeface="Courier New" panose="02070309020205020404" pitchFamily="49" charset="0"/>
              <a:buChar char="o"/>
            </a:pPr>
            <a:r>
              <a:rPr lang="en-US" dirty="0" smtClean="0"/>
              <a:t>Other models also viable and will be explored</a:t>
            </a:r>
            <a:endParaRPr dirty="0"/>
          </a:p>
          <a:p>
            <a:pPr marL="914400" lvl="0" indent="0" algn="l" rtl="0">
              <a:spcBef>
                <a:spcPts val="1600"/>
              </a:spcBef>
              <a:spcAft>
                <a:spcPts val="1600"/>
              </a:spcAft>
              <a:buNone/>
            </a:pPr>
            <a:endParaRPr dirty="0"/>
          </a:p>
        </p:txBody>
      </p:sp>
      <p:pic>
        <p:nvPicPr>
          <p:cNvPr id="77" name="Google Shape;77;p16"/>
          <p:cNvPicPr preferRelativeResize="0"/>
          <p:nvPr/>
        </p:nvPicPr>
        <p:blipFill>
          <a:blip r:embed="rId3">
            <a:alphaModFix/>
          </a:blip>
          <a:stretch>
            <a:fillRect/>
          </a:stretch>
        </p:blipFill>
        <p:spPr>
          <a:xfrm rot="-5400000">
            <a:off x="3250074" y="2790925"/>
            <a:ext cx="1174874" cy="1041324"/>
          </a:xfrm>
          <a:prstGeom prst="rect">
            <a:avLst/>
          </a:prstGeom>
          <a:noFill/>
          <a:ln>
            <a:noFill/>
          </a:ln>
        </p:spPr>
      </p:pic>
      <p:pic>
        <p:nvPicPr>
          <p:cNvPr id="78" name="Google Shape;78;p16"/>
          <p:cNvPicPr preferRelativeResize="0"/>
          <p:nvPr/>
        </p:nvPicPr>
        <p:blipFill>
          <a:blip r:embed="rId3">
            <a:alphaModFix/>
          </a:blip>
          <a:stretch>
            <a:fillRect/>
          </a:stretch>
        </p:blipFill>
        <p:spPr>
          <a:xfrm rot="-5400000">
            <a:off x="5735624" y="2784500"/>
            <a:ext cx="1174874" cy="1041324"/>
          </a:xfrm>
          <a:prstGeom prst="rect">
            <a:avLst/>
          </a:prstGeom>
          <a:noFill/>
          <a:ln>
            <a:noFill/>
          </a:ln>
        </p:spPr>
      </p:pic>
      <p:sp>
        <p:nvSpPr>
          <p:cNvPr id="79" name="Google Shape;79;p16"/>
          <p:cNvSpPr/>
          <p:nvPr/>
        </p:nvSpPr>
        <p:spPr>
          <a:xfrm>
            <a:off x="1497874" y="2768724"/>
            <a:ext cx="485100" cy="211800"/>
          </a:xfrm>
          <a:prstGeom prst="ellipse">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p:nvPr/>
        </p:nvSpPr>
        <p:spPr>
          <a:xfrm>
            <a:off x="3581249" y="2760065"/>
            <a:ext cx="537300" cy="211800"/>
          </a:xfrm>
          <a:prstGeom prst="ellipse">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p:nvPr/>
        </p:nvSpPr>
        <p:spPr>
          <a:xfrm>
            <a:off x="6097509" y="2752940"/>
            <a:ext cx="485100" cy="211800"/>
          </a:xfrm>
          <a:prstGeom prst="ellipse">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2" name="Google Shape;82;p16"/>
          <p:cNvPicPr preferRelativeResize="0"/>
          <p:nvPr/>
        </p:nvPicPr>
        <p:blipFill>
          <a:blip r:embed="rId3">
            <a:alphaModFix/>
          </a:blip>
          <a:stretch>
            <a:fillRect/>
          </a:stretch>
        </p:blipFill>
        <p:spPr>
          <a:xfrm rot="-5400000">
            <a:off x="4493649" y="2784500"/>
            <a:ext cx="1174874" cy="1041324"/>
          </a:xfrm>
          <a:prstGeom prst="rect">
            <a:avLst/>
          </a:prstGeom>
          <a:noFill/>
          <a:ln>
            <a:noFill/>
          </a:ln>
        </p:spPr>
      </p:pic>
      <p:sp>
        <p:nvSpPr>
          <p:cNvPr id="83" name="Google Shape;83;p16"/>
          <p:cNvSpPr/>
          <p:nvPr/>
        </p:nvSpPr>
        <p:spPr>
          <a:xfrm>
            <a:off x="4833715" y="2751406"/>
            <a:ext cx="529500" cy="211800"/>
          </a:xfrm>
          <a:prstGeom prst="ellipse">
            <a:avLst/>
          </a:prstGeom>
          <a:no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 name="Google Shape;84;p16"/>
          <p:cNvCxnSpPr>
            <a:stCxn id="79" idx="7"/>
            <a:endCxn id="81" idx="1"/>
          </p:cNvCxnSpPr>
          <p:nvPr/>
        </p:nvCxnSpPr>
        <p:spPr>
          <a:xfrm rot="-5400000">
            <a:off x="4032333" y="663441"/>
            <a:ext cx="15900" cy="4256700"/>
          </a:xfrm>
          <a:prstGeom prst="curvedConnector3">
            <a:avLst>
              <a:gd name="adj1" fmla="val 1791990"/>
            </a:avLst>
          </a:prstGeom>
          <a:noFill/>
          <a:ln w="9525" cap="flat" cmpd="sng">
            <a:solidFill>
              <a:srgbClr val="980000"/>
            </a:solidFill>
            <a:prstDash val="solid"/>
            <a:round/>
            <a:headEnd type="none" w="med" len="med"/>
            <a:tailEnd type="none" w="med" len="med"/>
          </a:ln>
        </p:spPr>
      </p:cxnSp>
      <p:cxnSp>
        <p:nvCxnSpPr>
          <p:cNvPr id="85" name="Google Shape;85;p16"/>
          <p:cNvCxnSpPr>
            <a:stCxn id="79" idx="7"/>
            <a:endCxn id="80" idx="1"/>
          </p:cNvCxnSpPr>
          <p:nvPr/>
        </p:nvCxnSpPr>
        <p:spPr>
          <a:xfrm rot="-5400000">
            <a:off x="2781633" y="1921341"/>
            <a:ext cx="8700" cy="1748100"/>
          </a:xfrm>
          <a:prstGeom prst="curvedConnector3">
            <a:avLst>
              <a:gd name="adj1" fmla="val 3193120"/>
            </a:avLst>
          </a:prstGeom>
          <a:noFill/>
          <a:ln w="9525" cap="flat" cmpd="sng">
            <a:solidFill>
              <a:srgbClr val="980000"/>
            </a:solidFill>
            <a:prstDash val="solid"/>
            <a:round/>
            <a:headEnd type="none" w="med" len="med"/>
            <a:tailEnd type="none" w="med" len="med"/>
          </a:ln>
        </p:spPr>
      </p:cxnSp>
      <p:cxnSp>
        <p:nvCxnSpPr>
          <p:cNvPr id="86" name="Google Shape;86;p16"/>
          <p:cNvCxnSpPr>
            <a:stCxn id="74" idx="6"/>
            <a:endCxn id="80" idx="2"/>
          </p:cNvCxnSpPr>
          <p:nvPr/>
        </p:nvCxnSpPr>
        <p:spPr>
          <a:xfrm rot="10800000" flipH="1">
            <a:off x="3049862" y="2866003"/>
            <a:ext cx="531300" cy="1500"/>
          </a:xfrm>
          <a:prstGeom prst="curvedConnector3">
            <a:avLst>
              <a:gd name="adj1" fmla="val 50008"/>
            </a:avLst>
          </a:prstGeom>
          <a:noFill/>
          <a:ln w="9525" cap="flat" cmpd="sng">
            <a:solidFill>
              <a:srgbClr val="980000"/>
            </a:solidFill>
            <a:prstDash val="solid"/>
            <a:round/>
            <a:headEnd type="none" w="med" len="med"/>
            <a:tailEnd type="none" w="med" len="med"/>
          </a:ln>
        </p:spPr>
      </p:cxnSp>
      <p:cxnSp>
        <p:nvCxnSpPr>
          <p:cNvPr id="87" name="Google Shape;87;p16"/>
          <p:cNvCxnSpPr>
            <a:stCxn id="79" idx="6"/>
            <a:endCxn id="74" idx="2"/>
          </p:cNvCxnSpPr>
          <p:nvPr/>
        </p:nvCxnSpPr>
        <p:spPr>
          <a:xfrm rot="10800000" flipH="1">
            <a:off x="1982974" y="2867424"/>
            <a:ext cx="537300" cy="7200"/>
          </a:xfrm>
          <a:prstGeom prst="curvedConnector3">
            <a:avLst>
              <a:gd name="adj1" fmla="val 50008"/>
            </a:avLst>
          </a:prstGeom>
          <a:noFill/>
          <a:ln w="9525" cap="flat" cmpd="sng">
            <a:solidFill>
              <a:srgbClr val="980000"/>
            </a:solidFill>
            <a:prstDash val="solid"/>
            <a:round/>
            <a:headEnd type="none" w="med" len="med"/>
            <a:tailEnd type="none" w="med" len="med"/>
          </a:ln>
        </p:spPr>
      </p:cxnSp>
      <p:cxnSp>
        <p:nvCxnSpPr>
          <p:cNvPr id="88" name="Google Shape;88;p16"/>
          <p:cNvCxnSpPr>
            <a:stCxn id="74" idx="0"/>
            <a:endCxn id="83" idx="0"/>
          </p:cNvCxnSpPr>
          <p:nvPr/>
        </p:nvCxnSpPr>
        <p:spPr>
          <a:xfrm rot="-5400000">
            <a:off x="3936662" y="1599853"/>
            <a:ext cx="10200" cy="2313300"/>
          </a:xfrm>
          <a:prstGeom prst="curvedConnector3">
            <a:avLst>
              <a:gd name="adj1" fmla="val 2434526"/>
            </a:avLst>
          </a:prstGeom>
          <a:noFill/>
          <a:ln w="9525" cap="flat" cmpd="sng">
            <a:solidFill>
              <a:srgbClr val="980000"/>
            </a:solidFill>
            <a:prstDash val="solid"/>
            <a:round/>
            <a:headEnd type="none" w="med" len="med"/>
            <a:tailEnd type="none" w="med" len="med"/>
          </a:ln>
        </p:spPr>
      </p:cxnSp>
      <p:cxnSp>
        <p:nvCxnSpPr>
          <p:cNvPr id="89" name="Google Shape;89;p16"/>
          <p:cNvCxnSpPr>
            <a:stCxn id="74" idx="0"/>
            <a:endCxn id="81" idx="0"/>
          </p:cNvCxnSpPr>
          <p:nvPr/>
        </p:nvCxnSpPr>
        <p:spPr>
          <a:xfrm rot="-5400000">
            <a:off x="4558262" y="979753"/>
            <a:ext cx="8700" cy="3555000"/>
          </a:xfrm>
          <a:prstGeom prst="curvedConnector3">
            <a:avLst>
              <a:gd name="adj1" fmla="val 2836639"/>
            </a:avLst>
          </a:prstGeom>
          <a:noFill/>
          <a:ln w="9525" cap="flat" cmpd="sng">
            <a:solidFill>
              <a:srgbClr val="980000"/>
            </a:solidFill>
            <a:prstDash val="solid"/>
            <a:round/>
            <a:headEnd type="none" w="med" len="med"/>
            <a:tailEnd type="none" w="med" len="med"/>
          </a:ln>
        </p:spPr>
      </p:cxnSp>
      <p:cxnSp>
        <p:nvCxnSpPr>
          <p:cNvPr id="90" name="Google Shape;90;p16"/>
          <p:cNvCxnSpPr>
            <a:stCxn id="80" idx="6"/>
            <a:endCxn id="83" idx="2"/>
          </p:cNvCxnSpPr>
          <p:nvPr/>
        </p:nvCxnSpPr>
        <p:spPr>
          <a:xfrm rot="10800000" flipH="1">
            <a:off x="4118549" y="2857265"/>
            <a:ext cx="715200" cy="8700"/>
          </a:xfrm>
          <a:prstGeom prst="curvedConnector3">
            <a:avLst>
              <a:gd name="adj1" fmla="val 49998"/>
            </a:avLst>
          </a:prstGeom>
          <a:noFill/>
          <a:ln w="9525" cap="flat" cmpd="sng">
            <a:solidFill>
              <a:srgbClr val="980000"/>
            </a:solidFill>
            <a:prstDash val="solid"/>
            <a:round/>
            <a:headEnd type="none" w="med" len="med"/>
            <a:tailEnd type="none" w="med" len="med"/>
          </a:ln>
        </p:spPr>
      </p:cxnSp>
      <p:cxnSp>
        <p:nvCxnSpPr>
          <p:cNvPr id="91" name="Google Shape;91;p16"/>
          <p:cNvCxnSpPr>
            <a:endCxn id="81" idx="2"/>
          </p:cNvCxnSpPr>
          <p:nvPr/>
        </p:nvCxnSpPr>
        <p:spPr>
          <a:xfrm>
            <a:off x="5034309" y="2858240"/>
            <a:ext cx="1063200" cy="600"/>
          </a:xfrm>
          <a:prstGeom prst="curvedConnector3">
            <a:avLst>
              <a:gd name="adj1" fmla="val 50000"/>
            </a:avLst>
          </a:prstGeom>
          <a:noFill/>
          <a:ln w="9525" cap="flat" cmpd="sng">
            <a:solidFill>
              <a:srgbClr val="980000"/>
            </a:solidFill>
            <a:prstDash val="solid"/>
            <a:round/>
            <a:headEnd type="none" w="med" len="med"/>
            <a:tailEnd type="none" w="med" len="med"/>
          </a:ln>
        </p:spPr>
      </p:cxnSp>
      <p:sp>
        <p:nvSpPr>
          <p:cNvPr id="92" name="Google Shape;92;p16"/>
          <p:cNvSpPr txBox="1"/>
          <p:nvPr/>
        </p:nvSpPr>
        <p:spPr>
          <a:xfrm>
            <a:off x="1369987" y="3997499"/>
            <a:ext cx="7113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Site 1</a:t>
            </a:r>
            <a:endParaRPr dirty="0"/>
          </a:p>
        </p:txBody>
      </p:sp>
      <p:sp>
        <p:nvSpPr>
          <p:cNvPr id="93" name="Google Shape;93;p16"/>
          <p:cNvSpPr txBox="1"/>
          <p:nvPr/>
        </p:nvSpPr>
        <p:spPr>
          <a:xfrm>
            <a:off x="2436787" y="3997499"/>
            <a:ext cx="7113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Site 2</a:t>
            </a:r>
            <a:endParaRPr/>
          </a:p>
        </p:txBody>
      </p:sp>
      <p:sp>
        <p:nvSpPr>
          <p:cNvPr id="94" name="Google Shape;94;p16"/>
          <p:cNvSpPr txBox="1"/>
          <p:nvPr/>
        </p:nvSpPr>
        <p:spPr>
          <a:xfrm>
            <a:off x="3503587" y="3997499"/>
            <a:ext cx="7113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Site 3</a:t>
            </a:r>
            <a:endParaRPr/>
          </a:p>
        </p:txBody>
      </p:sp>
      <p:sp>
        <p:nvSpPr>
          <p:cNvPr id="95" name="Google Shape;95;p16"/>
          <p:cNvSpPr txBox="1"/>
          <p:nvPr/>
        </p:nvSpPr>
        <p:spPr>
          <a:xfrm>
            <a:off x="4722803" y="3997499"/>
            <a:ext cx="9195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Site N-1</a:t>
            </a:r>
            <a:endParaRPr/>
          </a:p>
        </p:txBody>
      </p:sp>
      <p:sp>
        <p:nvSpPr>
          <p:cNvPr id="96" name="Google Shape;96;p16"/>
          <p:cNvSpPr txBox="1"/>
          <p:nvPr/>
        </p:nvSpPr>
        <p:spPr>
          <a:xfrm>
            <a:off x="5989701" y="3997499"/>
            <a:ext cx="7113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Site N</a:t>
            </a:r>
            <a:endParaRPr/>
          </a:p>
        </p:txBody>
      </p:sp>
      <p:sp>
        <p:nvSpPr>
          <p:cNvPr id="97" name="Google Shape;97;p16"/>
          <p:cNvSpPr txBox="1"/>
          <p:nvPr/>
        </p:nvSpPr>
        <p:spPr>
          <a:xfrm>
            <a:off x="2080866" y="2129125"/>
            <a:ext cx="4101900" cy="47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980000"/>
                </a:solidFill>
              </a:rPr>
              <a:t>Site-Network Model</a:t>
            </a:r>
            <a:endParaRPr dirty="0">
              <a:solidFill>
                <a:srgbClr val="980000"/>
              </a:solidFill>
            </a:endParaRPr>
          </a:p>
        </p:txBody>
      </p:sp>
      <p:sp>
        <p:nvSpPr>
          <p:cNvPr id="98" name="Google Shape;98;p16"/>
          <p:cNvSpPr/>
          <p:nvPr/>
        </p:nvSpPr>
        <p:spPr>
          <a:xfrm>
            <a:off x="4432899" y="3229749"/>
            <a:ext cx="52800" cy="57000"/>
          </a:xfrm>
          <a:prstGeom prst="ellipse">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txBox="1"/>
          <p:nvPr/>
        </p:nvSpPr>
        <p:spPr>
          <a:xfrm>
            <a:off x="2173949" y="4300662"/>
            <a:ext cx="4101900" cy="47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Site-Local Models</a:t>
            </a:r>
            <a:endParaRPr/>
          </a:p>
        </p:txBody>
      </p:sp>
      <p:sp>
        <p:nvSpPr>
          <p:cNvPr id="100" name="Google Shape;100;p16"/>
          <p:cNvSpPr/>
          <p:nvPr/>
        </p:nvSpPr>
        <p:spPr>
          <a:xfrm>
            <a:off x="4436624" y="3489366"/>
            <a:ext cx="52800" cy="57000"/>
          </a:xfrm>
          <a:prstGeom prst="ellipse">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txBox="1"/>
          <p:nvPr/>
        </p:nvSpPr>
        <p:spPr>
          <a:xfrm>
            <a:off x="7130324" y="2301999"/>
            <a:ext cx="1902600" cy="47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Undirected </a:t>
            </a:r>
            <a:br>
              <a:rPr lang="en">
                <a:solidFill>
                  <a:srgbClr val="980000"/>
                </a:solidFill>
              </a:rPr>
            </a:br>
            <a:r>
              <a:rPr lang="en">
                <a:solidFill>
                  <a:srgbClr val="980000"/>
                </a:solidFill>
              </a:rPr>
              <a:t>Graphical Model</a:t>
            </a:r>
            <a:br>
              <a:rPr lang="en">
                <a:solidFill>
                  <a:srgbClr val="980000"/>
                </a:solidFill>
              </a:rPr>
            </a:br>
            <a:r>
              <a:rPr lang="en">
                <a:solidFill>
                  <a:srgbClr val="980000"/>
                </a:solidFill>
              </a:rPr>
              <a:t>(probabilistic)</a:t>
            </a:r>
            <a:endParaRPr>
              <a:solidFill>
                <a:srgbClr val="980000"/>
              </a:solidFill>
            </a:endParaRPr>
          </a:p>
        </p:txBody>
      </p:sp>
      <p:sp>
        <p:nvSpPr>
          <p:cNvPr id="102" name="Google Shape;102;p16"/>
          <p:cNvSpPr/>
          <p:nvPr/>
        </p:nvSpPr>
        <p:spPr>
          <a:xfrm rot="10800000" flipH="1">
            <a:off x="4427649" y="3762512"/>
            <a:ext cx="63300" cy="62400"/>
          </a:xfrm>
          <a:prstGeom prst="ellipse">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txBox="1"/>
          <p:nvPr/>
        </p:nvSpPr>
        <p:spPr>
          <a:xfrm>
            <a:off x="7130324" y="3140199"/>
            <a:ext cx="1902600" cy="47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Neural </a:t>
            </a:r>
            <a:br>
              <a:rPr lang="en"/>
            </a:br>
            <a:r>
              <a:rPr lang="en"/>
              <a:t>Network Model</a:t>
            </a:r>
            <a:br>
              <a:rPr lang="en"/>
            </a:br>
            <a:r>
              <a:rPr lang="en"/>
              <a:t>(deterministic)</a:t>
            </a:r>
            <a:endParaRPr/>
          </a:p>
        </p:txBody>
      </p:sp>
      <p:sp>
        <p:nvSpPr>
          <p:cNvPr id="2" name="Rectangular Callout 1"/>
          <p:cNvSpPr/>
          <p:nvPr/>
        </p:nvSpPr>
        <p:spPr>
          <a:xfrm>
            <a:off x="242202" y="2197104"/>
            <a:ext cx="1255672" cy="411120"/>
          </a:xfrm>
          <a:prstGeom prst="wedgeRectCallout">
            <a:avLst>
              <a:gd name="adj1" fmla="val 61568"/>
              <a:gd name="adj2" fmla="val 94875"/>
            </a:avLst>
          </a:prstGeom>
          <a:solidFill>
            <a:schemeClr val="bg1">
              <a:lumMod val="85000"/>
            </a:schemeClr>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b="1" dirty="0" smtClean="0">
                <a:solidFill>
                  <a:srgbClr val="00B0F0"/>
                </a:solidFill>
              </a:rPr>
              <a:t>Teleconnections</a:t>
            </a:r>
            <a:endParaRPr lang="en-US" sz="1000" b="1" dirty="0">
              <a:solidFill>
                <a:srgbClr val="00B0F0"/>
              </a:solidFill>
            </a:endParaRPr>
          </a:p>
        </p:txBody>
      </p:sp>
      <p:sp>
        <p:nvSpPr>
          <p:cNvPr id="35" name="Rectangular Callout 34"/>
          <p:cNvSpPr/>
          <p:nvPr/>
        </p:nvSpPr>
        <p:spPr>
          <a:xfrm>
            <a:off x="235058" y="3051604"/>
            <a:ext cx="1041758" cy="710907"/>
          </a:xfrm>
          <a:prstGeom prst="wedgeRectCallout">
            <a:avLst>
              <a:gd name="adj1" fmla="val 70423"/>
              <a:gd name="adj2" fmla="val 20809"/>
            </a:avLst>
          </a:prstGeom>
          <a:solidFill>
            <a:schemeClr val="bg1">
              <a:lumMod val="85000"/>
            </a:schemeClr>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b="1" dirty="0" smtClean="0">
                <a:solidFill>
                  <a:srgbClr val="00B0F0"/>
                </a:solidFill>
              </a:rPr>
              <a:t>Hidden layers try to figure out relationships</a:t>
            </a:r>
            <a:endParaRPr lang="en-US" sz="1000" b="1" dirty="0">
              <a:solidFill>
                <a:srgbClr val="00B0F0"/>
              </a:solidFill>
            </a:endParaRPr>
          </a:p>
        </p:txBody>
      </p:sp>
      <p:sp>
        <p:nvSpPr>
          <p:cNvPr id="36" name="Rectangular Callout 35"/>
          <p:cNvSpPr/>
          <p:nvPr/>
        </p:nvSpPr>
        <p:spPr>
          <a:xfrm>
            <a:off x="302885" y="3997499"/>
            <a:ext cx="902094" cy="579126"/>
          </a:xfrm>
          <a:prstGeom prst="wedgeRectCallout">
            <a:avLst>
              <a:gd name="adj1" fmla="val 75123"/>
              <a:gd name="adj2" fmla="val -11973"/>
            </a:avLst>
          </a:prstGeom>
          <a:solidFill>
            <a:schemeClr val="bg1">
              <a:lumMod val="85000"/>
            </a:schemeClr>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00" b="1" dirty="0" smtClean="0">
                <a:solidFill>
                  <a:srgbClr val="00B0F0"/>
                </a:solidFill>
              </a:rPr>
              <a:t>Location inputs chosen</a:t>
            </a:r>
            <a:endParaRPr lang="en-US" sz="1000" b="1" dirty="0">
              <a:solidFill>
                <a:srgbClr val="00B0F0"/>
              </a:solidFill>
            </a:endParaRP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2369</TotalTime>
  <Words>1450</Words>
  <Application>Microsoft Office PowerPoint</Application>
  <PresentationFormat>On-screen Show (16:9)</PresentationFormat>
  <Paragraphs>200</Paragraphs>
  <Slides>15</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Courier New</vt:lpstr>
      <vt:lpstr>Simple Light</vt:lpstr>
      <vt:lpstr>Long-Range Weather Forecasting Using Global Oscillations &amp; Machine Learning Approaches</vt:lpstr>
      <vt:lpstr>Motivation</vt:lpstr>
      <vt:lpstr>Current Opportunity</vt:lpstr>
      <vt:lpstr>Global Oscillations</vt:lpstr>
      <vt:lpstr>Key Oscillations</vt:lpstr>
      <vt:lpstr>Other Global Oscillations</vt:lpstr>
      <vt:lpstr>Machine Learning Approach</vt:lpstr>
      <vt:lpstr>Initial Test Data</vt:lpstr>
      <vt:lpstr>Initial Method Details</vt:lpstr>
      <vt:lpstr>Sample Application</vt:lpstr>
      <vt:lpstr>Why These Indicators?</vt:lpstr>
      <vt:lpstr>Local Results – Independent Site Predictions</vt:lpstr>
      <vt:lpstr>Global Results – Network Predictions </vt:lpstr>
      <vt:lpstr>Current Conclusions</vt:lpstr>
      <vt:lpstr>Current Activities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Long-Range Weather Forecasting</dc:title>
  <dc:creator>Reynolds, Tom - 0443 - MITLL</dc:creator>
  <cp:lastModifiedBy>Reynolds, Tom - 0443 - MITLL</cp:lastModifiedBy>
  <cp:revision>93</cp:revision>
  <dcterms:modified xsi:type="dcterms:W3CDTF">2019-03-22T16:07:18Z</dcterms:modified>
</cp:coreProperties>
</file>